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sldIdLst>
    <p:sldId id="257" r:id="rId2"/>
    <p:sldId id="256" r:id="rId3"/>
    <p:sldId id="261" r:id="rId4"/>
    <p:sldId id="305" r:id="rId5"/>
    <p:sldId id="260" r:id="rId6"/>
    <p:sldId id="306" r:id="rId7"/>
    <p:sldId id="292" r:id="rId8"/>
    <p:sldId id="308" r:id="rId9"/>
    <p:sldId id="345" r:id="rId10"/>
    <p:sldId id="341" r:id="rId11"/>
    <p:sldId id="337" r:id="rId12"/>
    <p:sldId id="307" r:id="rId13"/>
    <p:sldId id="346" r:id="rId14"/>
    <p:sldId id="347" r:id="rId15"/>
    <p:sldId id="348" r:id="rId16"/>
    <p:sldId id="349" r:id="rId17"/>
    <p:sldId id="350" r:id="rId18"/>
    <p:sldId id="351" r:id="rId19"/>
    <p:sldId id="361" r:id="rId20"/>
    <p:sldId id="353" r:id="rId21"/>
    <p:sldId id="364" r:id="rId22"/>
    <p:sldId id="352" r:id="rId23"/>
    <p:sldId id="365" r:id="rId24"/>
    <p:sldId id="354" r:id="rId25"/>
    <p:sldId id="355" r:id="rId26"/>
    <p:sldId id="356" r:id="rId27"/>
    <p:sldId id="357" r:id="rId28"/>
    <p:sldId id="358" r:id="rId29"/>
    <p:sldId id="359" r:id="rId30"/>
    <p:sldId id="360" r:id="rId31"/>
    <p:sldId id="300" r:id="rId32"/>
    <p:sldId id="363" r:id="rId33"/>
    <p:sldId id="362" r:id="rId34"/>
    <p:sldId id="25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71" autoAdjust="0"/>
    <p:restoredTop sz="77426"/>
  </p:normalViewPr>
  <p:slideViewPr>
    <p:cSldViewPr snapToGrid="0">
      <p:cViewPr varScale="1">
        <p:scale>
          <a:sx n="83" d="100"/>
          <a:sy n="83" d="100"/>
        </p:scale>
        <p:origin x="240"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DEA124-FEE2-4931-816B-BAF0EA719DCE}"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9CFD1F7C-3827-450C-9368-8E9E4FB404D3}">
      <dgm:prSet/>
      <dgm:spPr/>
      <dgm:t>
        <a:bodyPr/>
        <a:lstStyle/>
        <a:p>
          <a:r>
            <a:rPr lang="en-US"/>
            <a:t>STRENGTH is an acronym:</a:t>
          </a:r>
        </a:p>
      </dgm:t>
    </dgm:pt>
    <dgm:pt modelId="{382B0B38-8933-47DB-B344-762E7E02BD47}" type="parTrans" cxnId="{45217838-31BC-48B0-A914-854FE3EE6235}">
      <dgm:prSet/>
      <dgm:spPr/>
      <dgm:t>
        <a:bodyPr/>
        <a:lstStyle/>
        <a:p>
          <a:endParaRPr lang="en-US"/>
        </a:p>
      </dgm:t>
    </dgm:pt>
    <dgm:pt modelId="{E76A2F91-04E2-43F3-AD1E-98788EA2BC52}" type="sibTrans" cxnId="{45217838-31BC-48B0-A914-854FE3EE6235}">
      <dgm:prSet/>
      <dgm:spPr/>
      <dgm:t>
        <a:bodyPr/>
        <a:lstStyle/>
        <a:p>
          <a:endParaRPr lang="en-US"/>
        </a:p>
      </dgm:t>
    </dgm:pt>
    <dgm:pt modelId="{57EEB3B2-AD81-49B9-B8DE-AD60C12F8374}">
      <dgm:prSet/>
      <dgm:spPr/>
      <dgm:t>
        <a:bodyPr/>
        <a:lstStyle/>
        <a:p>
          <a:r>
            <a:rPr lang="en-US"/>
            <a:t>Systems integration</a:t>
          </a:r>
        </a:p>
      </dgm:t>
    </dgm:pt>
    <dgm:pt modelId="{64536382-3470-40C5-A963-C83205565E13}" type="parTrans" cxnId="{A65F22D8-E8E4-4E0F-B3DB-6435F0268A04}">
      <dgm:prSet/>
      <dgm:spPr/>
      <dgm:t>
        <a:bodyPr/>
        <a:lstStyle/>
        <a:p>
          <a:endParaRPr lang="en-US"/>
        </a:p>
      </dgm:t>
    </dgm:pt>
    <dgm:pt modelId="{3063430E-AA31-4E27-A9D4-240C014AC000}" type="sibTrans" cxnId="{A65F22D8-E8E4-4E0F-B3DB-6435F0268A04}">
      <dgm:prSet/>
      <dgm:spPr/>
      <dgm:t>
        <a:bodyPr/>
        <a:lstStyle/>
        <a:p>
          <a:endParaRPr lang="en-US"/>
        </a:p>
      </dgm:t>
    </dgm:pt>
    <dgm:pt modelId="{3FAE89AC-5AFA-4CB5-B388-C38D39BFF30F}">
      <dgm:prSet/>
      <dgm:spPr/>
      <dgm:t>
        <a:bodyPr/>
        <a:lstStyle/>
        <a:p>
          <a:r>
            <a:rPr lang="en-US"/>
            <a:t>Trustworthy and safe</a:t>
          </a:r>
        </a:p>
      </dgm:t>
    </dgm:pt>
    <dgm:pt modelId="{FF5BE40F-0B0E-4614-94BD-2A82238A5264}" type="parTrans" cxnId="{8B966703-BCAD-440B-8BAB-22A686B85E82}">
      <dgm:prSet/>
      <dgm:spPr/>
      <dgm:t>
        <a:bodyPr/>
        <a:lstStyle/>
        <a:p>
          <a:endParaRPr lang="en-US"/>
        </a:p>
      </dgm:t>
    </dgm:pt>
    <dgm:pt modelId="{85AD75F6-9F28-4D8B-B9B5-5B66EC0DB79F}" type="sibTrans" cxnId="{8B966703-BCAD-440B-8BAB-22A686B85E82}">
      <dgm:prSet/>
      <dgm:spPr/>
      <dgm:t>
        <a:bodyPr/>
        <a:lstStyle/>
        <a:p>
          <a:endParaRPr lang="en-US"/>
        </a:p>
      </dgm:t>
    </dgm:pt>
    <dgm:pt modelId="{E37CD759-B98B-4927-913B-8F65624E64DA}">
      <dgm:prSet/>
      <dgm:spPr/>
      <dgm:t>
        <a:bodyPr/>
        <a:lstStyle/>
        <a:p>
          <a:r>
            <a:rPr lang="en-US"/>
            <a:t>Relationships</a:t>
          </a:r>
        </a:p>
      </dgm:t>
    </dgm:pt>
    <dgm:pt modelId="{F7D641C7-B967-4698-B21D-55FB10B7C053}" type="parTrans" cxnId="{33579BEE-E213-464B-9CA4-E87844D6D21C}">
      <dgm:prSet/>
      <dgm:spPr/>
      <dgm:t>
        <a:bodyPr/>
        <a:lstStyle/>
        <a:p>
          <a:endParaRPr lang="en-US"/>
        </a:p>
      </dgm:t>
    </dgm:pt>
    <dgm:pt modelId="{70C29C76-71A7-4A44-B21A-15311AF93450}" type="sibTrans" cxnId="{33579BEE-E213-464B-9CA4-E87844D6D21C}">
      <dgm:prSet/>
      <dgm:spPr/>
      <dgm:t>
        <a:bodyPr/>
        <a:lstStyle/>
        <a:p>
          <a:endParaRPr lang="en-US"/>
        </a:p>
      </dgm:t>
    </dgm:pt>
    <dgm:pt modelId="{8A19AB68-BB29-4C91-A846-54745E2345AB}">
      <dgm:prSet/>
      <dgm:spPr/>
      <dgm:t>
        <a:bodyPr/>
        <a:lstStyle/>
        <a:p>
          <a:r>
            <a:rPr lang="en-US"/>
            <a:t>Equity, inclusion, and belonging</a:t>
          </a:r>
        </a:p>
      </dgm:t>
    </dgm:pt>
    <dgm:pt modelId="{017719FA-4C10-4497-A615-C3D9D4A1FB81}" type="parTrans" cxnId="{73FAE7CC-DB2E-47EF-B4ED-814B19028DAE}">
      <dgm:prSet/>
      <dgm:spPr/>
      <dgm:t>
        <a:bodyPr/>
        <a:lstStyle/>
        <a:p>
          <a:endParaRPr lang="en-US"/>
        </a:p>
      </dgm:t>
    </dgm:pt>
    <dgm:pt modelId="{9478B708-9297-412B-812E-24B782250ABE}" type="sibTrans" cxnId="{73FAE7CC-DB2E-47EF-B4ED-814B19028DAE}">
      <dgm:prSet/>
      <dgm:spPr/>
      <dgm:t>
        <a:bodyPr/>
        <a:lstStyle/>
        <a:p>
          <a:endParaRPr lang="en-US"/>
        </a:p>
      </dgm:t>
    </dgm:pt>
    <dgm:pt modelId="{B77C1573-1591-4FB4-BCCF-BD87F2398019}">
      <dgm:prSet/>
      <dgm:spPr/>
      <dgm:t>
        <a:bodyPr/>
        <a:lstStyle/>
        <a:p>
          <a:r>
            <a:rPr lang="en-US"/>
            <a:t>Needs met holistically</a:t>
          </a:r>
        </a:p>
      </dgm:t>
    </dgm:pt>
    <dgm:pt modelId="{057348C3-1B3F-4FB3-A3A4-620A3C98B415}" type="parTrans" cxnId="{3BD213A3-AC7A-4525-9A85-32796EFBE063}">
      <dgm:prSet/>
      <dgm:spPr/>
      <dgm:t>
        <a:bodyPr/>
        <a:lstStyle/>
        <a:p>
          <a:endParaRPr lang="en-US"/>
        </a:p>
      </dgm:t>
    </dgm:pt>
    <dgm:pt modelId="{D9F6B616-E000-4E4B-AEAE-3336F5085D65}" type="sibTrans" cxnId="{3BD213A3-AC7A-4525-9A85-32796EFBE063}">
      <dgm:prSet/>
      <dgm:spPr/>
      <dgm:t>
        <a:bodyPr/>
        <a:lstStyle/>
        <a:p>
          <a:endParaRPr lang="en-US"/>
        </a:p>
      </dgm:t>
    </dgm:pt>
    <dgm:pt modelId="{AEDEF107-F171-44A7-B61E-712F69FD2EF6}">
      <dgm:prSet/>
      <dgm:spPr/>
      <dgm:t>
        <a:bodyPr/>
        <a:lstStyle/>
        <a:p>
          <a:r>
            <a:rPr lang="en-US"/>
            <a:t>Growth, leadership and opportunities to fail and learn</a:t>
          </a:r>
        </a:p>
      </dgm:t>
    </dgm:pt>
    <dgm:pt modelId="{7D4F9859-8DFC-4011-BFDE-180B5AAFD4E9}" type="parTrans" cxnId="{CED3C32F-F7F5-4276-9599-CD20DB023D10}">
      <dgm:prSet/>
      <dgm:spPr/>
      <dgm:t>
        <a:bodyPr/>
        <a:lstStyle/>
        <a:p>
          <a:endParaRPr lang="en-US"/>
        </a:p>
      </dgm:t>
    </dgm:pt>
    <dgm:pt modelId="{3DA5AD0B-D103-473E-A9ED-80FC5EB0D968}" type="sibTrans" cxnId="{CED3C32F-F7F5-4276-9599-CD20DB023D10}">
      <dgm:prSet/>
      <dgm:spPr/>
      <dgm:t>
        <a:bodyPr/>
        <a:lstStyle/>
        <a:p>
          <a:endParaRPr lang="en-US"/>
        </a:p>
      </dgm:t>
    </dgm:pt>
    <dgm:pt modelId="{05F6C506-3BB3-4019-9D66-2B21EB73625B}">
      <dgm:prSet/>
      <dgm:spPr/>
      <dgm:t>
        <a:bodyPr/>
        <a:lstStyle/>
        <a:p>
          <a:r>
            <a:rPr lang="en-US"/>
            <a:t>Training and education</a:t>
          </a:r>
        </a:p>
      </dgm:t>
    </dgm:pt>
    <dgm:pt modelId="{0DC5F132-EA18-4998-B9DA-D07FC362D42C}" type="parTrans" cxnId="{C543147A-B410-497A-9323-9F0936DF4B0C}">
      <dgm:prSet/>
      <dgm:spPr/>
      <dgm:t>
        <a:bodyPr/>
        <a:lstStyle/>
        <a:p>
          <a:endParaRPr lang="en-US"/>
        </a:p>
      </dgm:t>
    </dgm:pt>
    <dgm:pt modelId="{5D78B3DC-2810-453A-AAB5-106564E3384E}" type="sibTrans" cxnId="{C543147A-B410-497A-9323-9F0936DF4B0C}">
      <dgm:prSet/>
      <dgm:spPr/>
      <dgm:t>
        <a:bodyPr/>
        <a:lstStyle/>
        <a:p>
          <a:endParaRPr lang="en-US"/>
        </a:p>
      </dgm:t>
    </dgm:pt>
    <dgm:pt modelId="{AFEEBEC6-A5C3-47E1-AA33-445B517AC72B}">
      <dgm:prSet/>
      <dgm:spPr/>
      <dgm:t>
        <a:bodyPr/>
        <a:lstStyle/>
        <a:p>
          <a:r>
            <a:rPr lang="en-US"/>
            <a:t>Healing</a:t>
          </a:r>
        </a:p>
      </dgm:t>
    </dgm:pt>
    <dgm:pt modelId="{119562E8-71B0-45B5-8D1F-58490418594A}" type="parTrans" cxnId="{8B7FE7A9-A39F-4E65-96CA-D1C00E7F11E4}">
      <dgm:prSet/>
      <dgm:spPr/>
      <dgm:t>
        <a:bodyPr/>
        <a:lstStyle/>
        <a:p>
          <a:endParaRPr lang="en-US"/>
        </a:p>
      </dgm:t>
    </dgm:pt>
    <dgm:pt modelId="{ABC35CE8-DC54-4C57-B49E-BFFEBE631E51}" type="sibTrans" cxnId="{8B7FE7A9-A39F-4E65-96CA-D1C00E7F11E4}">
      <dgm:prSet/>
      <dgm:spPr/>
      <dgm:t>
        <a:bodyPr/>
        <a:lstStyle/>
        <a:p>
          <a:endParaRPr lang="en-US"/>
        </a:p>
      </dgm:t>
    </dgm:pt>
    <dgm:pt modelId="{B253A217-64D8-644C-B088-A04572807C4E}" type="pres">
      <dgm:prSet presAssocID="{8CDEA124-FEE2-4931-816B-BAF0EA719DCE}" presName="diagram" presStyleCnt="0">
        <dgm:presLayoutVars>
          <dgm:dir/>
          <dgm:resizeHandles val="exact"/>
        </dgm:presLayoutVars>
      </dgm:prSet>
      <dgm:spPr/>
    </dgm:pt>
    <dgm:pt modelId="{00B32BC9-CF81-A14B-864F-44707328E474}" type="pres">
      <dgm:prSet presAssocID="{9CFD1F7C-3827-450C-9368-8E9E4FB404D3}" presName="node" presStyleLbl="node1" presStyleIdx="0" presStyleCnt="9">
        <dgm:presLayoutVars>
          <dgm:bulletEnabled val="1"/>
        </dgm:presLayoutVars>
      </dgm:prSet>
      <dgm:spPr/>
    </dgm:pt>
    <dgm:pt modelId="{8B607FD5-5063-CC46-9ADD-F6CCA9F25C16}" type="pres">
      <dgm:prSet presAssocID="{E76A2F91-04E2-43F3-AD1E-98788EA2BC52}" presName="sibTrans" presStyleCnt="0"/>
      <dgm:spPr/>
    </dgm:pt>
    <dgm:pt modelId="{18E0DEBE-D20F-024C-87D2-D80CD4310579}" type="pres">
      <dgm:prSet presAssocID="{57EEB3B2-AD81-49B9-B8DE-AD60C12F8374}" presName="node" presStyleLbl="node1" presStyleIdx="1" presStyleCnt="9">
        <dgm:presLayoutVars>
          <dgm:bulletEnabled val="1"/>
        </dgm:presLayoutVars>
      </dgm:prSet>
      <dgm:spPr/>
    </dgm:pt>
    <dgm:pt modelId="{B1D3F55B-6D4F-CF4C-9944-54BA2618D44A}" type="pres">
      <dgm:prSet presAssocID="{3063430E-AA31-4E27-A9D4-240C014AC000}" presName="sibTrans" presStyleCnt="0"/>
      <dgm:spPr/>
    </dgm:pt>
    <dgm:pt modelId="{F2040F5C-875D-084B-9C8E-2BFEA2D0E3A4}" type="pres">
      <dgm:prSet presAssocID="{3FAE89AC-5AFA-4CB5-B388-C38D39BFF30F}" presName="node" presStyleLbl="node1" presStyleIdx="2" presStyleCnt="9">
        <dgm:presLayoutVars>
          <dgm:bulletEnabled val="1"/>
        </dgm:presLayoutVars>
      </dgm:prSet>
      <dgm:spPr/>
    </dgm:pt>
    <dgm:pt modelId="{DD1D9908-9A85-2547-B7B6-F2518A3B50E0}" type="pres">
      <dgm:prSet presAssocID="{85AD75F6-9F28-4D8B-B9B5-5B66EC0DB79F}" presName="sibTrans" presStyleCnt="0"/>
      <dgm:spPr/>
    </dgm:pt>
    <dgm:pt modelId="{852E3FFA-8196-E342-917B-976FA552E569}" type="pres">
      <dgm:prSet presAssocID="{E37CD759-B98B-4927-913B-8F65624E64DA}" presName="node" presStyleLbl="node1" presStyleIdx="3" presStyleCnt="9">
        <dgm:presLayoutVars>
          <dgm:bulletEnabled val="1"/>
        </dgm:presLayoutVars>
      </dgm:prSet>
      <dgm:spPr/>
    </dgm:pt>
    <dgm:pt modelId="{7AB1FAED-5AF8-A746-AA6E-D911841E2990}" type="pres">
      <dgm:prSet presAssocID="{70C29C76-71A7-4A44-B21A-15311AF93450}" presName="sibTrans" presStyleCnt="0"/>
      <dgm:spPr/>
    </dgm:pt>
    <dgm:pt modelId="{CC14B3E3-29B0-644C-AFA2-59C6A4D9532E}" type="pres">
      <dgm:prSet presAssocID="{8A19AB68-BB29-4C91-A846-54745E2345AB}" presName="node" presStyleLbl="node1" presStyleIdx="4" presStyleCnt="9">
        <dgm:presLayoutVars>
          <dgm:bulletEnabled val="1"/>
        </dgm:presLayoutVars>
      </dgm:prSet>
      <dgm:spPr/>
    </dgm:pt>
    <dgm:pt modelId="{0D92E5D8-6099-A145-AA27-A4334BC31B2C}" type="pres">
      <dgm:prSet presAssocID="{9478B708-9297-412B-812E-24B782250ABE}" presName="sibTrans" presStyleCnt="0"/>
      <dgm:spPr/>
    </dgm:pt>
    <dgm:pt modelId="{19A8D422-D921-6645-B714-F25EB12441C2}" type="pres">
      <dgm:prSet presAssocID="{B77C1573-1591-4FB4-BCCF-BD87F2398019}" presName="node" presStyleLbl="node1" presStyleIdx="5" presStyleCnt="9">
        <dgm:presLayoutVars>
          <dgm:bulletEnabled val="1"/>
        </dgm:presLayoutVars>
      </dgm:prSet>
      <dgm:spPr/>
    </dgm:pt>
    <dgm:pt modelId="{3C28E8E7-6737-5649-A5FB-03F7DCA3F80B}" type="pres">
      <dgm:prSet presAssocID="{D9F6B616-E000-4E4B-AEAE-3336F5085D65}" presName="sibTrans" presStyleCnt="0"/>
      <dgm:spPr/>
    </dgm:pt>
    <dgm:pt modelId="{3F28ED9E-4C71-C644-909B-CE3FED9B295E}" type="pres">
      <dgm:prSet presAssocID="{AEDEF107-F171-44A7-B61E-712F69FD2EF6}" presName="node" presStyleLbl="node1" presStyleIdx="6" presStyleCnt="9">
        <dgm:presLayoutVars>
          <dgm:bulletEnabled val="1"/>
        </dgm:presLayoutVars>
      </dgm:prSet>
      <dgm:spPr/>
    </dgm:pt>
    <dgm:pt modelId="{0AB39556-953B-D443-9982-F05F1C011E90}" type="pres">
      <dgm:prSet presAssocID="{3DA5AD0B-D103-473E-A9ED-80FC5EB0D968}" presName="sibTrans" presStyleCnt="0"/>
      <dgm:spPr/>
    </dgm:pt>
    <dgm:pt modelId="{31683D1F-C2F6-054C-B3ED-65B3C035DE30}" type="pres">
      <dgm:prSet presAssocID="{05F6C506-3BB3-4019-9D66-2B21EB73625B}" presName="node" presStyleLbl="node1" presStyleIdx="7" presStyleCnt="9">
        <dgm:presLayoutVars>
          <dgm:bulletEnabled val="1"/>
        </dgm:presLayoutVars>
      </dgm:prSet>
      <dgm:spPr/>
    </dgm:pt>
    <dgm:pt modelId="{5ACF8737-AECC-944F-B0FB-CC2A336D0C9B}" type="pres">
      <dgm:prSet presAssocID="{5D78B3DC-2810-453A-AAB5-106564E3384E}" presName="sibTrans" presStyleCnt="0"/>
      <dgm:spPr/>
    </dgm:pt>
    <dgm:pt modelId="{C295D1EF-59A6-B049-99E7-19E32A618BD5}" type="pres">
      <dgm:prSet presAssocID="{AFEEBEC6-A5C3-47E1-AA33-445B517AC72B}" presName="node" presStyleLbl="node1" presStyleIdx="8" presStyleCnt="9">
        <dgm:presLayoutVars>
          <dgm:bulletEnabled val="1"/>
        </dgm:presLayoutVars>
      </dgm:prSet>
      <dgm:spPr/>
    </dgm:pt>
  </dgm:ptLst>
  <dgm:cxnLst>
    <dgm:cxn modelId="{8B966703-BCAD-440B-8BAB-22A686B85E82}" srcId="{8CDEA124-FEE2-4931-816B-BAF0EA719DCE}" destId="{3FAE89AC-5AFA-4CB5-B388-C38D39BFF30F}" srcOrd="2" destOrd="0" parTransId="{FF5BE40F-0B0E-4614-94BD-2A82238A5264}" sibTransId="{85AD75F6-9F28-4D8B-B9B5-5B66EC0DB79F}"/>
    <dgm:cxn modelId="{60B4871F-7E1C-054C-B280-07639A9F6843}" type="presOf" srcId="{8A19AB68-BB29-4C91-A846-54745E2345AB}" destId="{CC14B3E3-29B0-644C-AFA2-59C6A4D9532E}" srcOrd="0" destOrd="0" presId="urn:microsoft.com/office/officeart/2005/8/layout/default"/>
    <dgm:cxn modelId="{CED3C32F-F7F5-4276-9599-CD20DB023D10}" srcId="{8CDEA124-FEE2-4931-816B-BAF0EA719DCE}" destId="{AEDEF107-F171-44A7-B61E-712F69FD2EF6}" srcOrd="6" destOrd="0" parTransId="{7D4F9859-8DFC-4011-BFDE-180B5AAFD4E9}" sibTransId="{3DA5AD0B-D103-473E-A9ED-80FC5EB0D968}"/>
    <dgm:cxn modelId="{4D17D233-B53F-D64A-9D88-EA88CDACCD98}" type="presOf" srcId="{8CDEA124-FEE2-4931-816B-BAF0EA719DCE}" destId="{B253A217-64D8-644C-B088-A04572807C4E}" srcOrd="0" destOrd="0" presId="urn:microsoft.com/office/officeart/2005/8/layout/default"/>
    <dgm:cxn modelId="{45217838-31BC-48B0-A914-854FE3EE6235}" srcId="{8CDEA124-FEE2-4931-816B-BAF0EA719DCE}" destId="{9CFD1F7C-3827-450C-9368-8E9E4FB404D3}" srcOrd="0" destOrd="0" parTransId="{382B0B38-8933-47DB-B344-762E7E02BD47}" sibTransId="{E76A2F91-04E2-43F3-AD1E-98788EA2BC52}"/>
    <dgm:cxn modelId="{212D1039-6A7C-3748-A891-89BF2DEBD32E}" type="presOf" srcId="{AEDEF107-F171-44A7-B61E-712F69FD2EF6}" destId="{3F28ED9E-4C71-C644-909B-CE3FED9B295E}" srcOrd="0" destOrd="0" presId="urn:microsoft.com/office/officeart/2005/8/layout/default"/>
    <dgm:cxn modelId="{E25E4F5A-4F59-7D47-9E3A-94D532C53E3D}" type="presOf" srcId="{E37CD759-B98B-4927-913B-8F65624E64DA}" destId="{852E3FFA-8196-E342-917B-976FA552E569}" srcOrd="0" destOrd="0" presId="urn:microsoft.com/office/officeart/2005/8/layout/default"/>
    <dgm:cxn modelId="{C543147A-B410-497A-9323-9F0936DF4B0C}" srcId="{8CDEA124-FEE2-4931-816B-BAF0EA719DCE}" destId="{05F6C506-3BB3-4019-9D66-2B21EB73625B}" srcOrd="7" destOrd="0" parTransId="{0DC5F132-EA18-4998-B9DA-D07FC362D42C}" sibTransId="{5D78B3DC-2810-453A-AAB5-106564E3384E}"/>
    <dgm:cxn modelId="{0BAB4F8B-FE83-1844-AFB4-21B8E983AA17}" type="presOf" srcId="{05F6C506-3BB3-4019-9D66-2B21EB73625B}" destId="{31683D1F-C2F6-054C-B3ED-65B3C035DE30}" srcOrd="0" destOrd="0" presId="urn:microsoft.com/office/officeart/2005/8/layout/default"/>
    <dgm:cxn modelId="{547D2998-5FD0-A147-83FD-0FFF98BBFA43}" type="presOf" srcId="{9CFD1F7C-3827-450C-9368-8E9E4FB404D3}" destId="{00B32BC9-CF81-A14B-864F-44707328E474}" srcOrd="0" destOrd="0" presId="urn:microsoft.com/office/officeart/2005/8/layout/default"/>
    <dgm:cxn modelId="{3BD213A3-AC7A-4525-9A85-32796EFBE063}" srcId="{8CDEA124-FEE2-4931-816B-BAF0EA719DCE}" destId="{B77C1573-1591-4FB4-BCCF-BD87F2398019}" srcOrd="5" destOrd="0" parTransId="{057348C3-1B3F-4FB3-A3A4-620A3C98B415}" sibTransId="{D9F6B616-E000-4E4B-AEAE-3336F5085D65}"/>
    <dgm:cxn modelId="{8B7FE7A9-A39F-4E65-96CA-D1C00E7F11E4}" srcId="{8CDEA124-FEE2-4931-816B-BAF0EA719DCE}" destId="{AFEEBEC6-A5C3-47E1-AA33-445B517AC72B}" srcOrd="8" destOrd="0" parTransId="{119562E8-71B0-45B5-8D1F-58490418594A}" sibTransId="{ABC35CE8-DC54-4C57-B49E-BFFEBE631E51}"/>
    <dgm:cxn modelId="{E942EAAB-6316-114B-9832-79E64A5A4741}" type="presOf" srcId="{B77C1573-1591-4FB4-BCCF-BD87F2398019}" destId="{19A8D422-D921-6645-B714-F25EB12441C2}" srcOrd="0" destOrd="0" presId="urn:microsoft.com/office/officeart/2005/8/layout/default"/>
    <dgm:cxn modelId="{5A18C4AF-47ED-DC4C-A237-1DDF25198B25}" type="presOf" srcId="{3FAE89AC-5AFA-4CB5-B388-C38D39BFF30F}" destId="{F2040F5C-875D-084B-9C8E-2BFEA2D0E3A4}" srcOrd="0" destOrd="0" presId="urn:microsoft.com/office/officeart/2005/8/layout/default"/>
    <dgm:cxn modelId="{73FAE7CC-DB2E-47EF-B4ED-814B19028DAE}" srcId="{8CDEA124-FEE2-4931-816B-BAF0EA719DCE}" destId="{8A19AB68-BB29-4C91-A846-54745E2345AB}" srcOrd="4" destOrd="0" parTransId="{017719FA-4C10-4497-A615-C3D9D4A1FB81}" sibTransId="{9478B708-9297-412B-812E-24B782250ABE}"/>
    <dgm:cxn modelId="{F09CC1D6-845F-B146-81D2-12A18D6C00D9}" type="presOf" srcId="{AFEEBEC6-A5C3-47E1-AA33-445B517AC72B}" destId="{C295D1EF-59A6-B049-99E7-19E32A618BD5}" srcOrd="0" destOrd="0" presId="urn:microsoft.com/office/officeart/2005/8/layout/default"/>
    <dgm:cxn modelId="{A65F22D8-E8E4-4E0F-B3DB-6435F0268A04}" srcId="{8CDEA124-FEE2-4931-816B-BAF0EA719DCE}" destId="{57EEB3B2-AD81-49B9-B8DE-AD60C12F8374}" srcOrd="1" destOrd="0" parTransId="{64536382-3470-40C5-A963-C83205565E13}" sibTransId="{3063430E-AA31-4E27-A9D4-240C014AC000}"/>
    <dgm:cxn modelId="{33579BEE-E213-464B-9CA4-E87844D6D21C}" srcId="{8CDEA124-FEE2-4931-816B-BAF0EA719DCE}" destId="{E37CD759-B98B-4927-913B-8F65624E64DA}" srcOrd="3" destOrd="0" parTransId="{F7D641C7-B967-4698-B21D-55FB10B7C053}" sibTransId="{70C29C76-71A7-4A44-B21A-15311AF93450}"/>
    <dgm:cxn modelId="{2ECA29FF-95D6-034A-9600-7B8393BC35D5}" type="presOf" srcId="{57EEB3B2-AD81-49B9-B8DE-AD60C12F8374}" destId="{18E0DEBE-D20F-024C-87D2-D80CD4310579}" srcOrd="0" destOrd="0" presId="urn:microsoft.com/office/officeart/2005/8/layout/default"/>
    <dgm:cxn modelId="{27EE207E-4C70-C34F-849C-AB20C9C3A891}" type="presParOf" srcId="{B253A217-64D8-644C-B088-A04572807C4E}" destId="{00B32BC9-CF81-A14B-864F-44707328E474}" srcOrd="0" destOrd="0" presId="urn:microsoft.com/office/officeart/2005/8/layout/default"/>
    <dgm:cxn modelId="{990B7876-18D4-184E-9A72-F95EDEEB641A}" type="presParOf" srcId="{B253A217-64D8-644C-B088-A04572807C4E}" destId="{8B607FD5-5063-CC46-9ADD-F6CCA9F25C16}" srcOrd="1" destOrd="0" presId="urn:microsoft.com/office/officeart/2005/8/layout/default"/>
    <dgm:cxn modelId="{EF4EC44F-B777-D448-ADFA-52CC20B805B9}" type="presParOf" srcId="{B253A217-64D8-644C-B088-A04572807C4E}" destId="{18E0DEBE-D20F-024C-87D2-D80CD4310579}" srcOrd="2" destOrd="0" presId="urn:microsoft.com/office/officeart/2005/8/layout/default"/>
    <dgm:cxn modelId="{7D4EB161-BCE6-C246-B181-B87014BC853B}" type="presParOf" srcId="{B253A217-64D8-644C-B088-A04572807C4E}" destId="{B1D3F55B-6D4F-CF4C-9944-54BA2618D44A}" srcOrd="3" destOrd="0" presId="urn:microsoft.com/office/officeart/2005/8/layout/default"/>
    <dgm:cxn modelId="{44A6CF9D-EE2D-E347-B621-A8F73FD732C6}" type="presParOf" srcId="{B253A217-64D8-644C-B088-A04572807C4E}" destId="{F2040F5C-875D-084B-9C8E-2BFEA2D0E3A4}" srcOrd="4" destOrd="0" presId="urn:microsoft.com/office/officeart/2005/8/layout/default"/>
    <dgm:cxn modelId="{14962834-7FF9-7541-9BD4-A3B072DD5EF9}" type="presParOf" srcId="{B253A217-64D8-644C-B088-A04572807C4E}" destId="{DD1D9908-9A85-2547-B7B6-F2518A3B50E0}" srcOrd="5" destOrd="0" presId="urn:microsoft.com/office/officeart/2005/8/layout/default"/>
    <dgm:cxn modelId="{B7FE3A52-75F4-2A48-A6F6-2C5A055EACCE}" type="presParOf" srcId="{B253A217-64D8-644C-B088-A04572807C4E}" destId="{852E3FFA-8196-E342-917B-976FA552E569}" srcOrd="6" destOrd="0" presId="urn:microsoft.com/office/officeart/2005/8/layout/default"/>
    <dgm:cxn modelId="{14F17E4F-1980-1D43-925A-A7970197C1D3}" type="presParOf" srcId="{B253A217-64D8-644C-B088-A04572807C4E}" destId="{7AB1FAED-5AF8-A746-AA6E-D911841E2990}" srcOrd="7" destOrd="0" presId="urn:microsoft.com/office/officeart/2005/8/layout/default"/>
    <dgm:cxn modelId="{FFDAA9D9-7225-7C4D-A8CE-EBE12F14D1CB}" type="presParOf" srcId="{B253A217-64D8-644C-B088-A04572807C4E}" destId="{CC14B3E3-29B0-644C-AFA2-59C6A4D9532E}" srcOrd="8" destOrd="0" presId="urn:microsoft.com/office/officeart/2005/8/layout/default"/>
    <dgm:cxn modelId="{788ED63C-4EFD-FC48-8498-11248BF31E7D}" type="presParOf" srcId="{B253A217-64D8-644C-B088-A04572807C4E}" destId="{0D92E5D8-6099-A145-AA27-A4334BC31B2C}" srcOrd="9" destOrd="0" presId="urn:microsoft.com/office/officeart/2005/8/layout/default"/>
    <dgm:cxn modelId="{8F644B94-0AB5-1048-865F-66B819AF9140}" type="presParOf" srcId="{B253A217-64D8-644C-B088-A04572807C4E}" destId="{19A8D422-D921-6645-B714-F25EB12441C2}" srcOrd="10" destOrd="0" presId="urn:microsoft.com/office/officeart/2005/8/layout/default"/>
    <dgm:cxn modelId="{B9DF38F3-E705-5748-AA3D-7C0040EE099A}" type="presParOf" srcId="{B253A217-64D8-644C-B088-A04572807C4E}" destId="{3C28E8E7-6737-5649-A5FB-03F7DCA3F80B}" srcOrd="11" destOrd="0" presId="urn:microsoft.com/office/officeart/2005/8/layout/default"/>
    <dgm:cxn modelId="{2048B399-7D74-EC46-B9EE-71888573BA4B}" type="presParOf" srcId="{B253A217-64D8-644C-B088-A04572807C4E}" destId="{3F28ED9E-4C71-C644-909B-CE3FED9B295E}" srcOrd="12" destOrd="0" presId="urn:microsoft.com/office/officeart/2005/8/layout/default"/>
    <dgm:cxn modelId="{BE4946B5-3F73-8F45-93B4-937F7D828380}" type="presParOf" srcId="{B253A217-64D8-644C-B088-A04572807C4E}" destId="{0AB39556-953B-D443-9982-F05F1C011E90}" srcOrd="13" destOrd="0" presId="urn:microsoft.com/office/officeart/2005/8/layout/default"/>
    <dgm:cxn modelId="{AFE78A55-3A8A-E44E-9A3A-A9161850C0F5}" type="presParOf" srcId="{B253A217-64D8-644C-B088-A04572807C4E}" destId="{31683D1F-C2F6-054C-B3ED-65B3C035DE30}" srcOrd="14" destOrd="0" presId="urn:microsoft.com/office/officeart/2005/8/layout/default"/>
    <dgm:cxn modelId="{61FCB7AE-FF59-D848-96E2-C9A00E6E6740}" type="presParOf" srcId="{B253A217-64D8-644C-B088-A04572807C4E}" destId="{5ACF8737-AECC-944F-B0FB-CC2A336D0C9B}" srcOrd="15" destOrd="0" presId="urn:microsoft.com/office/officeart/2005/8/layout/default"/>
    <dgm:cxn modelId="{DDB62AA2-006F-4A41-A392-B128B3BCC9DF}" type="presParOf" srcId="{B253A217-64D8-644C-B088-A04572807C4E}" destId="{C295D1EF-59A6-B049-99E7-19E32A618BD5}"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32BC9-CF81-A14B-864F-44707328E474}">
      <dsp:nvSpPr>
        <dsp:cNvPr id="0" name=""/>
        <dsp:cNvSpPr/>
      </dsp:nvSpPr>
      <dsp:spPr>
        <a:xfrm>
          <a:off x="705143" y="491"/>
          <a:ext cx="2011188" cy="120671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STRENGTH is an acronym:</a:t>
          </a:r>
        </a:p>
      </dsp:txBody>
      <dsp:txXfrm>
        <a:off x="705143" y="491"/>
        <a:ext cx="2011188" cy="1206713"/>
      </dsp:txXfrm>
    </dsp:sp>
    <dsp:sp modelId="{18E0DEBE-D20F-024C-87D2-D80CD4310579}">
      <dsp:nvSpPr>
        <dsp:cNvPr id="0" name=""/>
        <dsp:cNvSpPr/>
      </dsp:nvSpPr>
      <dsp:spPr>
        <a:xfrm>
          <a:off x="2917451" y="491"/>
          <a:ext cx="2011188" cy="120671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Systems integration</a:t>
          </a:r>
        </a:p>
      </dsp:txBody>
      <dsp:txXfrm>
        <a:off x="2917451" y="491"/>
        <a:ext cx="2011188" cy="1206713"/>
      </dsp:txXfrm>
    </dsp:sp>
    <dsp:sp modelId="{F2040F5C-875D-084B-9C8E-2BFEA2D0E3A4}">
      <dsp:nvSpPr>
        <dsp:cNvPr id="0" name=""/>
        <dsp:cNvSpPr/>
      </dsp:nvSpPr>
      <dsp:spPr>
        <a:xfrm>
          <a:off x="5129759" y="491"/>
          <a:ext cx="2011188" cy="120671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Trustworthy and safe</a:t>
          </a:r>
        </a:p>
      </dsp:txBody>
      <dsp:txXfrm>
        <a:off x="5129759" y="491"/>
        <a:ext cx="2011188" cy="1206713"/>
      </dsp:txXfrm>
    </dsp:sp>
    <dsp:sp modelId="{852E3FFA-8196-E342-917B-976FA552E569}">
      <dsp:nvSpPr>
        <dsp:cNvPr id="0" name=""/>
        <dsp:cNvSpPr/>
      </dsp:nvSpPr>
      <dsp:spPr>
        <a:xfrm>
          <a:off x="7342067" y="491"/>
          <a:ext cx="2011188" cy="120671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Relationships</a:t>
          </a:r>
        </a:p>
      </dsp:txBody>
      <dsp:txXfrm>
        <a:off x="7342067" y="491"/>
        <a:ext cx="2011188" cy="1206713"/>
      </dsp:txXfrm>
    </dsp:sp>
    <dsp:sp modelId="{CC14B3E3-29B0-644C-AFA2-59C6A4D9532E}">
      <dsp:nvSpPr>
        <dsp:cNvPr id="0" name=""/>
        <dsp:cNvSpPr/>
      </dsp:nvSpPr>
      <dsp:spPr>
        <a:xfrm>
          <a:off x="705143" y="1408323"/>
          <a:ext cx="2011188" cy="120671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Equity, inclusion, and belonging</a:t>
          </a:r>
        </a:p>
      </dsp:txBody>
      <dsp:txXfrm>
        <a:off x="705143" y="1408323"/>
        <a:ext cx="2011188" cy="1206713"/>
      </dsp:txXfrm>
    </dsp:sp>
    <dsp:sp modelId="{19A8D422-D921-6645-B714-F25EB12441C2}">
      <dsp:nvSpPr>
        <dsp:cNvPr id="0" name=""/>
        <dsp:cNvSpPr/>
      </dsp:nvSpPr>
      <dsp:spPr>
        <a:xfrm>
          <a:off x="2917451" y="1408323"/>
          <a:ext cx="2011188" cy="120671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Needs met holistically</a:t>
          </a:r>
        </a:p>
      </dsp:txBody>
      <dsp:txXfrm>
        <a:off x="2917451" y="1408323"/>
        <a:ext cx="2011188" cy="1206713"/>
      </dsp:txXfrm>
    </dsp:sp>
    <dsp:sp modelId="{3F28ED9E-4C71-C644-909B-CE3FED9B295E}">
      <dsp:nvSpPr>
        <dsp:cNvPr id="0" name=""/>
        <dsp:cNvSpPr/>
      </dsp:nvSpPr>
      <dsp:spPr>
        <a:xfrm>
          <a:off x="5129759" y="1408323"/>
          <a:ext cx="2011188" cy="120671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Growth, leadership and opportunities to fail and learn</a:t>
          </a:r>
        </a:p>
      </dsp:txBody>
      <dsp:txXfrm>
        <a:off x="5129759" y="1408323"/>
        <a:ext cx="2011188" cy="1206713"/>
      </dsp:txXfrm>
    </dsp:sp>
    <dsp:sp modelId="{31683D1F-C2F6-054C-B3ED-65B3C035DE30}">
      <dsp:nvSpPr>
        <dsp:cNvPr id="0" name=""/>
        <dsp:cNvSpPr/>
      </dsp:nvSpPr>
      <dsp:spPr>
        <a:xfrm>
          <a:off x="7342067" y="1408323"/>
          <a:ext cx="2011188" cy="120671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Training and education</a:t>
          </a:r>
        </a:p>
      </dsp:txBody>
      <dsp:txXfrm>
        <a:off x="7342067" y="1408323"/>
        <a:ext cx="2011188" cy="1206713"/>
      </dsp:txXfrm>
    </dsp:sp>
    <dsp:sp modelId="{C295D1EF-59A6-B049-99E7-19E32A618BD5}">
      <dsp:nvSpPr>
        <dsp:cNvPr id="0" name=""/>
        <dsp:cNvSpPr/>
      </dsp:nvSpPr>
      <dsp:spPr>
        <a:xfrm>
          <a:off x="4023605" y="2816155"/>
          <a:ext cx="2011188" cy="120671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Healing</a:t>
          </a:r>
        </a:p>
      </dsp:txBody>
      <dsp:txXfrm>
        <a:off x="4023605" y="2816155"/>
        <a:ext cx="2011188" cy="12067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70AF0-CC10-9140-AA10-226018887277}"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FA5F5-4102-544A-9C29-E10D10EF4182}" type="slidenum">
              <a:rPr lang="en-US" smtClean="0"/>
              <a:t>‹#›</a:t>
            </a:fld>
            <a:endParaRPr lang="en-US"/>
          </a:p>
        </p:txBody>
      </p:sp>
    </p:spTree>
    <p:extLst>
      <p:ext uri="{BB962C8B-B14F-4D97-AF65-F5344CB8AC3E}">
        <p14:creationId xmlns:p14="http://schemas.microsoft.com/office/powerpoint/2010/main" val="149705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rchive.constitutionproject.org/wp-content/uploads/2012/10/399.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2</a:t>
            </a:fld>
            <a:endParaRPr lang="en-US"/>
          </a:p>
        </p:txBody>
      </p:sp>
    </p:spTree>
    <p:extLst>
      <p:ext uri="{BB962C8B-B14F-4D97-AF65-F5344CB8AC3E}">
        <p14:creationId xmlns:p14="http://schemas.microsoft.com/office/powerpoint/2010/main" val="2812278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any given year, ”about one million children come to the attention of the child welfare system.” (NCTSN)</a:t>
            </a:r>
          </a:p>
          <a:p>
            <a:endParaRPr lang="en-US" dirty="0"/>
          </a:p>
          <a:p>
            <a:r>
              <a:rPr lang="en-US" dirty="0"/>
              <a:t>https://</a:t>
            </a:r>
            <a:r>
              <a:rPr lang="en-US" dirty="0" err="1"/>
              <a:t>www.nctsn.org</a:t>
            </a:r>
            <a:r>
              <a:rPr lang="en-US" dirty="0"/>
              <a:t>/trauma-informed-care/creating-trauma-informed-systems/child-welfare</a:t>
            </a:r>
          </a:p>
        </p:txBody>
      </p:sp>
      <p:sp>
        <p:nvSpPr>
          <p:cNvPr id="4" name="Slide Number Placeholder 3"/>
          <p:cNvSpPr>
            <a:spLocks noGrp="1"/>
          </p:cNvSpPr>
          <p:nvPr>
            <p:ph type="sldNum" sz="quarter" idx="5"/>
          </p:nvPr>
        </p:nvSpPr>
        <p:spPr/>
        <p:txBody>
          <a:bodyPr/>
          <a:lstStyle/>
          <a:p>
            <a:fld id="{305FA5F5-4102-544A-9C29-E10D10EF4182}" type="slidenum">
              <a:rPr lang="en-US" smtClean="0"/>
              <a:t>14</a:t>
            </a:fld>
            <a:endParaRPr lang="en-US"/>
          </a:p>
        </p:txBody>
      </p:sp>
    </p:spTree>
    <p:extLst>
      <p:ext uri="{BB962C8B-B14F-4D97-AF65-F5344CB8AC3E}">
        <p14:creationId xmlns:p14="http://schemas.microsoft.com/office/powerpoint/2010/main" val="21411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www.nctsn.org</a:t>
            </a:r>
            <a:r>
              <a:rPr lang="en-US" dirty="0"/>
              <a:t>/trauma-informed-care/trauma-informed-systems/justice/essential-elements</a:t>
            </a:r>
          </a:p>
          <a:p>
            <a:endParaRPr lang="en-US" dirty="0"/>
          </a:p>
          <a:p>
            <a:r>
              <a:rPr lang="en-US" dirty="0"/>
              <a:t>Guide available at https://</a:t>
            </a:r>
            <a:r>
              <a:rPr lang="en-US" dirty="0" err="1"/>
              <a:t>www.nctsn.org</a:t>
            </a:r>
            <a:r>
              <a:rPr lang="en-US" dirty="0"/>
              <a:t>/sites/default/files/resources//</a:t>
            </a:r>
            <a:r>
              <a:rPr lang="en-US" dirty="0" err="1"/>
              <a:t>essential_elements_trauma_informed_juvenile_justice_system.pdf</a:t>
            </a:r>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15</a:t>
            </a:fld>
            <a:endParaRPr lang="en-US"/>
          </a:p>
        </p:txBody>
      </p:sp>
    </p:spTree>
    <p:extLst>
      <p:ext uri="{BB962C8B-B14F-4D97-AF65-F5344CB8AC3E}">
        <p14:creationId xmlns:p14="http://schemas.microsoft.com/office/powerpoint/2010/main" val="2960662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Juvenile justice policies and procedures are trauma-informed when they establish—at every level in the organization—a culture that recognizes the adverse effects of trauma on youth, families, and staff; requires and supports operational practices that consistently prevent further traumatization; and supports healing and recovery of all trauma-affected individuals in the organization.</a:t>
            </a:r>
          </a:p>
        </p:txBody>
      </p:sp>
      <p:sp>
        <p:nvSpPr>
          <p:cNvPr id="4" name="Slide Number Placeholder 3"/>
          <p:cNvSpPr>
            <a:spLocks noGrp="1"/>
          </p:cNvSpPr>
          <p:nvPr>
            <p:ph type="sldNum" sz="quarter" idx="5"/>
          </p:nvPr>
        </p:nvSpPr>
        <p:spPr/>
        <p:txBody>
          <a:bodyPr/>
          <a:lstStyle/>
          <a:p>
            <a:fld id="{305FA5F5-4102-544A-9C29-E10D10EF4182}" type="slidenum">
              <a:rPr lang="en-US" smtClean="0"/>
              <a:t>16</a:t>
            </a:fld>
            <a:endParaRPr lang="en-US"/>
          </a:p>
        </p:txBody>
      </p:sp>
    </p:spTree>
    <p:extLst>
      <p:ext uri="{BB962C8B-B14F-4D97-AF65-F5344CB8AC3E}">
        <p14:creationId xmlns:p14="http://schemas.microsoft.com/office/powerpoint/2010/main" val="408621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is a key factor because toxic stress and trauma play such a significant role in the past lives of youth with delinquencies.</a:t>
            </a:r>
          </a:p>
          <a:p>
            <a:endParaRPr lang="en-US" dirty="0"/>
          </a:p>
          <a:p>
            <a:r>
              <a:rPr lang="en-US" dirty="0"/>
              <a:t>Jerel M. Ezell et al., Implementing Trauma-Informed Practice in Juvenile Justice Systems: What can Courts Learn from Child Welfare Interventions? J Child &amp; Adolescent Trauma 11:507-519 (2018). </a:t>
            </a:r>
          </a:p>
        </p:txBody>
      </p:sp>
      <p:sp>
        <p:nvSpPr>
          <p:cNvPr id="4" name="Slide Number Placeholder 3"/>
          <p:cNvSpPr>
            <a:spLocks noGrp="1"/>
          </p:cNvSpPr>
          <p:nvPr>
            <p:ph type="sldNum" sz="quarter" idx="5"/>
          </p:nvPr>
        </p:nvSpPr>
        <p:spPr/>
        <p:txBody>
          <a:bodyPr/>
          <a:lstStyle/>
          <a:p>
            <a:fld id="{305FA5F5-4102-544A-9C29-E10D10EF4182}" type="slidenum">
              <a:rPr lang="en-US" smtClean="0"/>
              <a:t>17</a:t>
            </a:fld>
            <a:endParaRPr lang="en-US"/>
          </a:p>
        </p:txBody>
      </p:sp>
    </p:spTree>
    <p:extLst>
      <p:ext uri="{BB962C8B-B14F-4D97-AF65-F5344CB8AC3E}">
        <p14:creationId xmlns:p14="http://schemas.microsoft.com/office/powerpoint/2010/main" val="3053120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F0F0F"/>
                </a:solidFill>
                <a:effectLst/>
                <a:latin typeface="YouTube Sans"/>
              </a:rPr>
              <a:t>Office for Victims of Crime, Children, Violence, and Trauma—Innovations in Juvenile Justice (2014). https://</a:t>
            </a:r>
            <a:r>
              <a:rPr lang="en-US" b="0" i="0" dirty="0" err="1">
                <a:solidFill>
                  <a:srgbClr val="0F0F0F"/>
                </a:solidFill>
                <a:effectLst/>
                <a:latin typeface="YouTube Sans"/>
              </a:rPr>
              <a:t>www.youtube.com</a:t>
            </a:r>
            <a:r>
              <a:rPr lang="en-US" b="0" i="0" dirty="0">
                <a:solidFill>
                  <a:srgbClr val="0F0F0F"/>
                </a:solidFill>
                <a:effectLst/>
                <a:latin typeface="YouTube Sans"/>
              </a:rPr>
              <a:t>/</a:t>
            </a:r>
            <a:r>
              <a:rPr lang="en-US" b="0" i="0" dirty="0" err="1">
                <a:solidFill>
                  <a:srgbClr val="0F0F0F"/>
                </a:solidFill>
                <a:effectLst/>
                <a:latin typeface="YouTube Sans"/>
              </a:rPr>
              <a:t>watch?v</a:t>
            </a:r>
            <a:r>
              <a:rPr lang="en-US" b="0" i="0" dirty="0">
                <a:solidFill>
                  <a:srgbClr val="0F0F0F"/>
                </a:solidFill>
                <a:effectLst/>
                <a:latin typeface="YouTube Sans"/>
              </a:rPr>
              <a:t>=tbmwq0HzgC8</a:t>
            </a:r>
          </a:p>
          <a:p>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18</a:t>
            </a:fld>
            <a:endParaRPr lang="en-US"/>
          </a:p>
        </p:txBody>
      </p:sp>
    </p:spTree>
    <p:extLst>
      <p:ext uri="{BB962C8B-B14F-4D97-AF65-F5344CB8AC3E}">
        <p14:creationId xmlns:p14="http://schemas.microsoft.com/office/powerpoint/2010/main" val="3829182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is a graphic we’ve seen before in this series, indicating that 90% of youth with five or more foster care placements will enter the juvenile justice system. That is a stark reminder of the importance of safety to an already-traumatized youth.</a:t>
            </a:r>
          </a:p>
          <a:p>
            <a:endParaRPr lang="en-US" dirty="0"/>
          </a:p>
          <a:p>
            <a:r>
              <a:rPr lang="en-US" dirty="0"/>
              <a:t>Graphic: UC Davis, SAMHSA PC-Care (2016) https://</a:t>
            </a:r>
            <a:r>
              <a:rPr lang="en-US" dirty="0" err="1"/>
              <a:t>pcit.ucdavis.edu</a:t>
            </a:r>
            <a:r>
              <a:rPr lang="en-US" dirty="0"/>
              <a:t>/</a:t>
            </a:r>
            <a:r>
              <a:rPr lang="en-US" dirty="0" err="1"/>
              <a:t>samhsa-pccare</a:t>
            </a:r>
            <a:r>
              <a:rPr lang="en-US" dirty="0"/>
              <a:t>/</a:t>
            </a:r>
          </a:p>
        </p:txBody>
      </p:sp>
      <p:sp>
        <p:nvSpPr>
          <p:cNvPr id="4" name="Slide Number Placeholder 3"/>
          <p:cNvSpPr>
            <a:spLocks noGrp="1"/>
          </p:cNvSpPr>
          <p:nvPr>
            <p:ph type="sldNum" sz="quarter" idx="5"/>
          </p:nvPr>
        </p:nvSpPr>
        <p:spPr/>
        <p:txBody>
          <a:bodyPr/>
          <a:lstStyle/>
          <a:p>
            <a:fld id="{305FA5F5-4102-544A-9C29-E10D10EF4182}" type="slidenum">
              <a:rPr lang="en-US" smtClean="0"/>
              <a:t>19</a:t>
            </a:fld>
            <a:endParaRPr lang="en-US"/>
          </a:p>
        </p:txBody>
      </p:sp>
    </p:spTree>
    <p:extLst>
      <p:ext uri="{BB962C8B-B14F-4D97-AF65-F5344CB8AC3E}">
        <p14:creationId xmlns:p14="http://schemas.microsoft.com/office/powerpoint/2010/main" val="540519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definitions. </a:t>
            </a:r>
          </a:p>
          <a:p>
            <a:endParaRPr lang="en-US" dirty="0"/>
          </a:p>
          <a:p>
            <a:r>
              <a:rPr lang="en-US" dirty="0"/>
              <a:t>Graphics:  ACEs Aware; Lindsey </a:t>
            </a:r>
            <a:r>
              <a:rPr lang="en-US" dirty="0" err="1"/>
              <a:t>Braman</a:t>
            </a:r>
            <a:r>
              <a:rPr lang="en-US" dirty="0"/>
              <a:t> (paid download for group use) </a:t>
            </a:r>
          </a:p>
        </p:txBody>
      </p:sp>
      <p:sp>
        <p:nvSpPr>
          <p:cNvPr id="4" name="Slide Number Placeholder 3"/>
          <p:cNvSpPr>
            <a:spLocks noGrp="1"/>
          </p:cNvSpPr>
          <p:nvPr>
            <p:ph type="sldNum" sz="quarter" idx="5"/>
          </p:nvPr>
        </p:nvSpPr>
        <p:spPr/>
        <p:txBody>
          <a:bodyPr/>
          <a:lstStyle/>
          <a:p>
            <a:fld id="{305FA5F5-4102-544A-9C29-E10D10EF4182}" type="slidenum">
              <a:rPr lang="en-US" smtClean="0"/>
              <a:t>20</a:t>
            </a:fld>
            <a:endParaRPr lang="en-US"/>
          </a:p>
        </p:txBody>
      </p:sp>
    </p:spTree>
    <p:extLst>
      <p:ext uri="{BB962C8B-B14F-4D97-AF65-F5344CB8AC3E}">
        <p14:creationId xmlns:p14="http://schemas.microsoft.com/office/powerpoint/2010/main" val="1093818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=ssDBIg2ih2Y</a:t>
            </a:r>
          </a:p>
        </p:txBody>
      </p:sp>
      <p:sp>
        <p:nvSpPr>
          <p:cNvPr id="4" name="Slide Number Placeholder 3"/>
          <p:cNvSpPr>
            <a:spLocks noGrp="1"/>
          </p:cNvSpPr>
          <p:nvPr>
            <p:ph type="sldNum" sz="quarter" idx="5"/>
          </p:nvPr>
        </p:nvSpPr>
        <p:spPr/>
        <p:txBody>
          <a:bodyPr/>
          <a:lstStyle/>
          <a:p>
            <a:fld id="{305FA5F5-4102-544A-9C29-E10D10EF4182}" type="slidenum">
              <a:rPr lang="en-US" smtClean="0"/>
              <a:t>21</a:t>
            </a:fld>
            <a:endParaRPr lang="en-US"/>
          </a:p>
        </p:txBody>
      </p:sp>
    </p:spTree>
    <p:extLst>
      <p:ext uri="{BB962C8B-B14F-4D97-AF65-F5344CB8AC3E}">
        <p14:creationId xmlns:p14="http://schemas.microsoft.com/office/powerpoint/2010/main" val="393791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Centers for Disease Control and Prevention, Teen Newsletter: Adverse Childhood Experiences (ACEs) (March 2023). https://</a:t>
            </a:r>
            <a:r>
              <a:rPr lang="en-US" dirty="0" err="1"/>
              <a:t>www.cdc.gov</a:t>
            </a:r>
            <a:r>
              <a:rPr lang="en-US" dirty="0"/>
              <a:t>/museum/education/newsletter/2023/mar/</a:t>
            </a:r>
            <a:r>
              <a:rPr lang="en-US" dirty="0" err="1"/>
              <a:t>index.html</a:t>
            </a:r>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22</a:t>
            </a:fld>
            <a:endParaRPr lang="en-US"/>
          </a:p>
        </p:txBody>
      </p:sp>
    </p:spTree>
    <p:extLst>
      <p:ext uri="{BB962C8B-B14F-4D97-AF65-F5344CB8AC3E}">
        <p14:creationId xmlns:p14="http://schemas.microsoft.com/office/powerpoint/2010/main" val="423239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STRENGTH framework combines positive youth development, racial equity, and community belonging. The framework is the product of a collaboration between Annie E. Casey Foundation, the nonprofit research center Child Trends, and Child Focus. The framework emphasizes cooperation between the sectors that serve youth. As one of the reporters noted, “these systems limit youth ability to connect to others within their family and community and develop a sense of belonging, while simultaneously forcing independence on them without providing the healing and long-lasting relationships they need.” We can’t expect to succeed in rehabilitating youth when we separate them from family and community without ensuring stability and relationships. The STRENGTH framework lists the factors needed within these contexts.</a:t>
            </a:r>
          </a:p>
          <a:p>
            <a:endParaRPr lang="en-US" dirty="0"/>
          </a:p>
          <a:p>
            <a:r>
              <a:rPr lang="en-US" dirty="0"/>
              <a:t>Safety, stability, and relationships again come to the fore. And you can see how aligned the STRENGTH framework is with the seven positive childhood experiences that research has demonstrated can buffer the impact of ACEs. </a:t>
            </a:r>
          </a:p>
        </p:txBody>
      </p:sp>
      <p:sp>
        <p:nvSpPr>
          <p:cNvPr id="4" name="Slide Number Placeholder 3"/>
          <p:cNvSpPr>
            <a:spLocks noGrp="1"/>
          </p:cNvSpPr>
          <p:nvPr>
            <p:ph type="sldNum" sz="quarter" idx="5"/>
          </p:nvPr>
        </p:nvSpPr>
        <p:spPr/>
        <p:txBody>
          <a:bodyPr/>
          <a:lstStyle/>
          <a:p>
            <a:fld id="{305FA5F5-4102-544A-9C29-E10D10EF4182}" type="slidenum">
              <a:rPr lang="en-US" smtClean="0"/>
              <a:t>23</a:t>
            </a:fld>
            <a:endParaRPr lang="en-US"/>
          </a:p>
        </p:txBody>
      </p:sp>
    </p:spTree>
    <p:extLst>
      <p:ext uri="{BB962C8B-B14F-4D97-AF65-F5344CB8AC3E}">
        <p14:creationId xmlns:p14="http://schemas.microsoft.com/office/powerpoint/2010/main" val="119718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5</a:t>
            </a:fld>
            <a:endParaRPr lang="en-US"/>
          </a:p>
        </p:txBody>
      </p:sp>
    </p:spTree>
    <p:extLst>
      <p:ext uri="{BB962C8B-B14F-4D97-AF65-F5344CB8AC3E}">
        <p14:creationId xmlns:p14="http://schemas.microsoft.com/office/powerpoint/2010/main" val="233857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projects may not explicitly identify as trauma-informed, but they share many key characteristics.</a:t>
            </a:r>
          </a:p>
        </p:txBody>
      </p:sp>
      <p:sp>
        <p:nvSpPr>
          <p:cNvPr id="4" name="Slide Number Placeholder 3"/>
          <p:cNvSpPr>
            <a:spLocks noGrp="1"/>
          </p:cNvSpPr>
          <p:nvPr>
            <p:ph type="sldNum" sz="quarter" idx="5"/>
          </p:nvPr>
        </p:nvSpPr>
        <p:spPr/>
        <p:txBody>
          <a:bodyPr/>
          <a:lstStyle/>
          <a:p>
            <a:fld id="{305FA5F5-4102-544A-9C29-E10D10EF4182}" type="slidenum">
              <a:rPr lang="en-US" smtClean="0"/>
              <a:t>24</a:t>
            </a:fld>
            <a:endParaRPr lang="en-US"/>
          </a:p>
        </p:txBody>
      </p:sp>
    </p:spTree>
    <p:extLst>
      <p:ext uri="{BB962C8B-B14F-4D97-AF65-F5344CB8AC3E}">
        <p14:creationId xmlns:p14="http://schemas.microsoft.com/office/powerpoint/2010/main" val="2012611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367 is a major effort to reduce youth incarceration in Kansas. When 367 was originally enacted in 2016, Kansas incarcerated more youth than almost every other state. Only 24% of incarcerated youth were assessed as “high 367 risk” offenders, and 23% of these youth were incarcerated for technical violations. Youth released from juvenile correction facilities had high recidivism rates and the communities to which they returned had few resources for them. </a:t>
            </a:r>
          </a:p>
          <a:p>
            <a:endParaRPr lang="en-US" dirty="0"/>
          </a:p>
          <a:p>
            <a:r>
              <a:rPr lang="en-US" dirty="0"/>
              <a:t>367 solved some problems while creating others. Evidence tends to indicate that there are too few resources to fund community supervision or treatment plans for juvenile offenders, and the probation programs that substitute for them are inadequate and don’t hold youth accountable. Further, according to KVC Kansas, foster care providers now have to deal directly with juvenile delinquency. More crisis intervention centers and community mental health treatment would help, and Kansas has set aside money for this purpose, but as of January hadn’t used any of it yet.</a:t>
            </a:r>
          </a:p>
        </p:txBody>
      </p:sp>
      <p:sp>
        <p:nvSpPr>
          <p:cNvPr id="4" name="Slide Number Placeholder 3"/>
          <p:cNvSpPr>
            <a:spLocks noGrp="1"/>
          </p:cNvSpPr>
          <p:nvPr>
            <p:ph type="sldNum" sz="quarter" idx="5"/>
          </p:nvPr>
        </p:nvSpPr>
        <p:spPr/>
        <p:txBody>
          <a:bodyPr/>
          <a:lstStyle/>
          <a:p>
            <a:fld id="{305FA5F5-4102-544A-9C29-E10D10EF4182}" type="slidenum">
              <a:rPr lang="en-US" smtClean="0"/>
              <a:t>25</a:t>
            </a:fld>
            <a:endParaRPr lang="en-US"/>
          </a:p>
        </p:txBody>
      </p:sp>
    </p:spTree>
    <p:extLst>
      <p:ext uri="{BB962C8B-B14F-4D97-AF65-F5344CB8AC3E}">
        <p14:creationId xmlns:p14="http://schemas.microsoft.com/office/powerpoint/2010/main" val="1872465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26</a:t>
            </a:fld>
            <a:endParaRPr lang="en-US"/>
          </a:p>
        </p:txBody>
      </p:sp>
    </p:spTree>
    <p:extLst>
      <p:ext uri="{BB962C8B-B14F-4D97-AF65-F5344CB8AC3E}">
        <p14:creationId xmlns:p14="http://schemas.microsoft.com/office/powerpoint/2010/main" val="3885201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Georgetown University Center for Juvenile Justice Reform, What is the CYPM? https://</a:t>
            </a:r>
            <a:r>
              <a:rPr lang="en-US" dirty="0" err="1"/>
              <a:t>cjjr.georgetown.edu</a:t>
            </a:r>
            <a:r>
              <a:rPr lang="en-US" dirty="0"/>
              <a:t>/our-work/crossover-youth-practice-model/what-is-the-</a:t>
            </a:r>
            <a:r>
              <a:rPr lang="en-US" dirty="0" err="1"/>
              <a:t>cypm</a:t>
            </a:r>
            <a:r>
              <a:rPr lang="en-US" dirty="0"/>
              <a:t>/</a:t>
            </a:r>
          </a:p>
        </p:txBody>
      </p:sp>
      <p:sp>
        <p:nvSpPr>
          <p:cNvPr id="4" name="Slide Number Placeholder 3"/>
          <p:cNvSpPr>
            <a:spLocks noGrp="1"/>
          </p:cNvSpPr>
          <p:nvPr>
            <p:ph type="sldNum" sz="quarter" idx="5"/>
          </p:nvPr>
        </p:nvSpPr>
        <p:spPr/>
        <p:txBody>
          <a:bodyPr/>
          <a:lstStyle/>
          <a:p>
            <a:fld id="{305FA5F5-4102-544A-9C29-E10D10EF4182}" type="slidenum">
              <a:rPr lang="en-US" smtClean="0"/>
              <a:t>27</a:t>
            </a:fld>
            <a:endParaRPr lang="en-US"/>
          </a:p>
        </p:txBody>
      </p:sp>
    </p:spTree>
    <p:extLst>
      <p:ext uri="{BB962C8B-B14F-4D97-AF65-F5344CB8AC3E}">
        <p14:creationId xmlns:p14="http://schemas.microsoft.com/office/powerpoint/2010/main" val="1932870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Kansas state informational PDF on the CYPM collaborative (2021). https://</a:t>
            </a:r>
            <a:r>
              <a:rPr lang="en-US" dirty="0" err="1"/>
              <a:t>www.doc.ks.gov</a:t>
            </a:r>
            <a:r>
              <a:rPr lang="en-US" dirty="0"/>
              <a:t>/juvenile-services/crossover-youth-practice-model/cypm-kansas-flyer-08.2021</a:t>
            </a:r>
          </a:p>
        </p:txBody>
      </p:sp>
      <p:sp>
        <p:nvSpPr>
          <p:cNvPr id="4" name="Slide Number Placeholder 3"/>
          <p:cNvSpPr>
            <a:spLocks noGrp="1"/>
          </p:cNvSpPr>
          <p:nvPr>
            <p:ph type="sldNum" sz="quarter" idx="5"/>
          </p:nvPr>
        </p:nvSpPr>
        <p:spPr/>
        <p:txBody>
          <a:bodyPr/>
          <a:lstStyle/>
          <a:p>
            <a:fld id="{305FA5F5-4102-544A-9C29-E10D10EF4182}" type="slidenum">
              <a:rPr lang="en-US" smtClean="0"/>
              <a:t>28</a:t>
            </a:fld>
            <a:endParaRPr lang="en-US"/>
          </a:p>
        </p:txBody>
      </p:sp>
    </p:spTree>
    <p:extLst>
      <p:ext uri="{BB962C8B-B14F-4D97-AF65-F5344CB8AC3E}">
        <p14:creationId xmlns:p14="http://schemas.microsoft.com/office/powerpoint/2010/main" val="2618242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30</a:t>
            </a:fld>
            <a:endParaRPr lang="en-US"/>
          </a:p>
        </p:txBody>
      </p:sp>
    </p:spTree>
    <p:extLst>
      <p:ext uri="{BB962C8B-B14F-4D97-AF65-F5344CB8AC3E}">
        <p14:creationId xmlns:p14="http://schemas.microsoft.com/office/powerpoint/2010/main" val="3540089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these five sessions, here are two of the graphics that stick with me the most when I think about this question: on the left, a graphic illustrating toxic stress wear and tear likened to an engine that never stops revving; and on the right, a graphic focused on disproportionality in the crossover youth population—some of the most vulnerable children of all--which also signals disparity within the child welfare system. </a:t>
            </a:r>
          </a:p>
          <a:p>
            <a:endParaRPr lang="en-US" dirty="0"/>
          </a:p>
          <a:p>
            <a:r>
              <a:rPr lang="en-US" dirty="0"/>
              <a:t>Toxic stress is a significant risk factor for juvenile justice system involvement. It is likely the most significant one.</a:t>
            </a:r>
          </a:p>
          <a:p>
            <a:endParaRPr lang="en-US" dirty="0"/>
          </a:p>
          <a:p>
            <a:r>
              <a:rPr lang="en-US" dirty="0"/>
              <a:t>We can and should add and strengthen interventions that help youth placed in foster care (and their foster parents), and we should do the same for juvenile justice system-involved youth. The North Star has to be safety, broadly defined as physical, mental, emotional, and psychological safety, paired with at least one secure and stable relationship with a trusted adult. </a:t>
            </a:r>
          </a:p>
          <a:p>
            <a:endParaRPr lang="en-US" dirty="0"/>
          </a:p>
          <a:p>
            <a:r>
              <a:rPr lang="en-US" dirty="0"/>
              <a:t>But think what a difference it would make to go to the root by ensuring that families have support before getting involved with the child welfare or juvenile justice systems. What does safety mean? For one thing, mitigating poverty, which is significantly correlated to child abuse and maltreatment—and thinking about how toxic stress works, you can see why. We can bolster social and emotional programs and support in schools, including more counselors. We can make schools safe for all kids, regardless of race, ethnicity, religion, or LGBTQ identity, by reducing all forms of discrimination.</a:t>
            </a:r>
          </a:p>
          <a:p>
            <a:endParaRPr lang="en-US" dirty="0"/>
          </a:p>
          <a:p>
            <a:r>
              <a:rPr lang="en-US" dirty="0"/>
              <a:t>I think about toxic stress like lead in the water. Low-income minority communities and households are at greatest risk, but it can and does affect everyone. Centering those most impacted by that lead, how can we filter it out of our water and make communities safer for us all?</a:t>
            </a:r>
          </a:p>
          <a:p>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32</a:t>
            </a:fld>
            <a:endParaRPr lang="en-US"/>
          </a:p>
        </p:txBody>
      </p:sp>
    </p:spTree>
    <p:extLst>
      <p:ext uri="{BB962C8B-B14F-4D97-AF65-F5344CB8AC3E}">
        <p14:creationId xmlns:p14="http://schemas.microsoft.com/office/powerpoint/2010/main" val="2037260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33</a:t>
            </a:fld>
            <a:endParaRPr lang="en-US"/>
          </a:p>
        </p:txBody>
      </p:sp>
    </p:spTree>
    <p:extLst>
      <p:ext uri="{BB962C8B-B14F-4D97-AF65-F5344CB8AC3E}">
        <p14:creationId xmlns:p14="http://schemas.microsoft.com/office/powerpoint/2010/main" val="383984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Session #1, we took two hours to explore the basics of adverse childhood experiences, or ACEs, and toxic stress. The original ACEs study asked a cohort of adults to report which of 10 experiences they’d had before they turned 18, and then compared those scores to the adults’ health. The study found a dose-response relationship between adverse experiences and serious lifetime chronic health problems, including depression, suicidality, substance abuse, COPD, cancer, asthma, and more. As we discussed in November, ACEs scores are a retrospective, population-based risk measure. These surveys are very useful for public health, but not so useful for individual evaluation and diagnosis. Certainly no individual person should count up their ACE score and draw conclusions about their lifespan; ACE scores are best interpreted with your primary care doctor, if at all. </a:t>
            </a:r>
          </a:p>
          <a:p>
            <a:endParaRPr lang="en-US" dirty="0"/>
          </a:p>
          <a:p>
            <a:r>
              <a:rPr lang="en-US" dirty="0"/>
              <a:t>We also discussed how traumatic experiences and toxic stress impact brain function and development and can affect physical health. A child impacted by trauma and/or toxic stress is likely to be more reactive, self-protective, and defensive than a child who hasn’t had these experiences. The flight or fight response can bypass the brain regions that engage higher-level functions. The ensuing reactions and coping mechanisms can cause significant difficulties.</a:t>
            </a:r>
          </a:p>
          <a:p>
            <a:endParaRPr lang="en-US" dirty="0"/>
          </a:p>
          <a:p>
            <a:r>
              <a:rPr lang="en-US" dirty="0"/>
              <a:t>Finally, we discussed researchers who have expanded the concepts of ACEs and child toxic stress. While the original ACEs measured stressors within the four walls of the home, further research on “expanded ACEs” has identified other stressors as additional sources of significant adversity and toxic stress, including, for example, racism, food insecurity, housing insecurity, and community violence. </a:t>
            </a:r>
          </a:p>
        </p:txBody>
      </p:sp>
      <p:sp>
        <p:nvSpPr>
          <p:cNvPr id="4" name="Slide Number Placeholder 3"/>
          <p:cNvSpPr>
            <a:spLocks noGrp="1"/>
          </p:cNvSpPr>
          <p:nvPr>
            <p:ph type="sldNum" sz="quarter" idx="5"/>
          </p:nvPr>
        </p:nvSpPr>
        <p:spPr/>
        <p:txBody>
          <a:bodyPr/>
          <a:lstStyle/>
          <a:p>
            <a:fld id="{305FA5F5-4102-544A-9C29-E10D10EF4182}" type="slidenum">
              <a:rPr lang="en-US" smtClean="0"/>
              <a:t>6</a:t>
            </a:fld>
            <a:endParaRPr lang="en-US"/>
          </a:p>
        </p:txBody>
      </p:sp>
    </p:spTree>
    <p:extLst>
      <p:ext uri="{BB962C8B-B14F-4D97-AF65-F5344CB8AC3E}">
        <p14:creationId xmlns:p14="http://schemas.microsoft.com/office/powerpoint/2010/main" val="734109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discussed in previously, while SB 367 reduced the juvenile incarceration rate in Kansas, the racial disparity in that incarceration rate did not decrease—instead, the research tends to indicate that the disparity increased. In February, we talked about how and why race based toxic stress can be linked to juvenile justice system involvement. </a:t>
            </a:r>
          </a:p>
        </p:txBody>
      </p:sp>
      <p:sp>
        <p:nvSpPr>
          <p:cNvPr id="4" name="Slide Number Placeholder 3"/>
          <p:cNvSpPr>
            <a:spLocks noGrp="1"/>
          </p:cNvSpPr>
          <p:nvPr>
            <p:ph type="sldNum" sz="quarter" idx="5"/>
          </p:nvPr>
        </p:nvSpPr>
        <p:spPr/>
        <p:txBody>
          <a:bodyPr/>
          <a:lstStyle/>
          <a:p>
            <a:fld id="{305FA5F5-4102-544A-9C29-E10D10EF4182}" type="slidenum">
              <a:rPr lang="en-US" smtClean="0"/>
              <a:t>7</a:t>
            </a:fld>
            <a:endParaRPr lang="en-US"/>
          </a:p>
        </p:txBody>
      </p:sp>
    </p:spTree>
    <p:extLst>
      <p:ext uri="{BB962C8B-B14F-4D97-AF65-F5344CB8AC3E}">
        <p14:creationId xmlns:p14="http://schemas.microsoft.com/office/powerpoint/2010/main" val="2808690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 2</a:t>
            </a:r>
          </a:p>
          <a:p>
            <a:endParaRPr lang="en-US" dirty="0"/>
          </a:p>
          <a:p>
            <a:r>
              <a:rPr lang="en-US" dirty="0"/>
              <a:t>What we can understand and explain, we can prevent.</a:t>
            </a:r>
          </a:p>
          <a:p>
            <a:endParaRPr lang="en-US" dirty="0"/>
          </a:p>
          <a:p>
            <a:r>
              <a:rPr lang="en-US" dirty="0"/>
              <a:t>(Note, research suggests that differential treatment and support of Black and white children committing the same violation accounts for about 46% of the racial disparity in suspensions. See J. Owens and S. </a:t>
            </a:r>
            <a:r>
              <a:rPr lang="en-US" dirty="0" err="1"/>
              <a:t>McLanahan</a:t>
            </a:r>
            <a:r>
              <a:rPr lang="en-US" dirty="0"/>
              <a:t> in the Resources.)</a:t>
            </a:r>
          </a:p>
          <a:p>
            <a:endParaRPr lang="en-US" dirty="0"/>
          </a:p>
          <a:p>
            <a:r>
              <a:rPr lang="en-US" b="0" i="0" dirty="0">
                <a:solidFill>
                  <a:srgbClr val="1B1B1B"/>
                </a:solidFill>
                <a:effectLst/>
                <a:latin typeface="Roboto" panose="020F0502020204030204" pitchFamily="34" charset="0"/>
              </a:rPr>
              <a:t>“With a complex social problem such as racial and ethnic disparity, numerous factors are likely at work, including poverty, segregation, educational challenges, residential instability, and the broader “racialized society” in which many institutional practices, public policies, and cultural representations operate (National Research Council, 2013). Thus, racial/ethnic disparities are “not reducible to either differential offending or differential selection” (National Research Council, 2013).” OJJDP literature review, in the Resources. </a:t>
            </a:r>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8</a:t>
            </a:fld>
            <a:endParaRPr lang="en-US"/>
          </a:p>
        </p:txBody>
      </p:sp>
    </p:spTree>
    <p:extLst>
      <p:ext uri="{BB962C8B-B14F-4D97-AF65-F5344CB8AC3E}">
        <p14:creationId xmlns:p14="http://schemas.microsoft.com/office/powerpoint/2010/main" val="1267906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 3.</a:t>
            </a:r>
          </a:p>
        </p:txBody>
      </p:sp>
      <p:sp>
        <p:nvSpPr>
          <p:cNvPr id="4" name="Slide Number Placeholder 3"/>
          <p:cNvSpPr>
            <a:spLocks noGrp="1"/>
          </p:cNvSpPr>
          <p:nvPr>
            <p:ph type="sldNum" sz="quarter" idx="5"/>
          </p:nvPr>
        </p:nvSpPr>
        <p:spPr/>
        <p:txBody>
          <a:bodyPr/>
          <a:lstStyle/>
          <a:p>
            <a:fld id="{305FA5F5-4102-544A-9C29-E10D10EF4182}" type="slidenum">
              <a:rPr lang="en-US" smtClean="0"/>
              <a:t>9</a:t>
            </a:fld>
            <a:endParaRPr lang="en-US"/>
          </a:p>
        </p:txBody>
      </p:sp>
    </p:spTree>
    <p:extLst>
      <p:ext uri="{BB962C8B-B14F-4D97-AF65-F5344CB8AC3E}">
        <p14:creationId xmlns:p14="http://schemas.microsoft.com/office/powerpoint/2010/main" val="3657594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 4.</a:t>
            </a:r>
          </a:p>
        </p:txBody>
      </p:sp>
      <p:sp>
        <p:nvSpPr>
          <p:cNvPr id="4" name="Slide Number Placeholder 3"/>
          <p:cNvSpPr>
            <a:spLocks noGrp="1"/>
          </p:cNvSpPr>
          <p:nvPr>
            <p:ph type="sldNum" sz="quarter" idx="5"/>
          </p:nvPr>
        </p:nvSpPr>
        <p:spPr/>
        <p:txBody>
          <a:bodyPr/>
          <a:lstStyle/>
          <a:p>
            <a:fld id="{305FA5F5-4102-544A-9C29-E10D10EF4182}" type="slidenum">
              <a:rPr lang="en-US" smtClean="0"/>
              <a:t>10</a:t>
            </a:fld>
            <a:endParaRPr lang="en-US"/>
          </a:p>
        </p:txBody>
      </p:sp>
    </p:spTree>
    <p:extLst>
      <p:ext uri="{BB962C8B-B14F-4D97-AF65-F5344CB8AC3E}">
        <p14:creationId xmlns:p14="http://schemas.microsoft.com/office/powerpoint/2010/main" val="202848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to Teen Vogue series on foster care to prison pipeline</a:t>
            </a:r>
          </a:p>
          <a:p>
            <a:endParaRPr lang="en-US" dirty="0"/>
          </a:p>
          <a:p>
            <a:r>
              <a:rPr lang="en-US" dirty="0"/>
              <a:t>The 90% figure is not limited to involvement with the *juvenile* justice system. For example, 25% of youth in foster care will be involved with the criminal legal system within two years of leaving care.</a:t>
            </a:r>
          </a:p>
          <a:p>
            <a:endParaRPr lang="en-US" dirty="0"/>
          </a:p>
          <a:p>
            <a:r>
              <a:rPr lang="en-US" dirty="0"/>
              <a:t>Underlying references: </a:t>
            </a:r>
            <a:r>
              <a:rPr lang="en-US" b="0" i="0" dirty="0">
                <a:solidFill>
                  <a:srgbClr val="454545"/>
                </a:solidFill>
                <a:effectLst/>
                <a:latin typeface="Univers LT W01_45 Light1475944"/>
              </a:rPr>
              <a:t>Miriam </a:t>
            </a:r>
            <a:r>
              <a:rPr lang="en-US" b="0" i="0" dirty="0" err="1">
                <a:solidFill>
                  <a:srgbClr val="454545"/>
                </a:solidFill>
                <a:effectLst/>
                <a:latin typeface="Univers LT W01_45 Light1475944"/>
              </a:rPr>
              <a:t>Aroni</a:t>
            </a:r>
            <a:r>
              <a:rPr lang="en-US" b="0" i="0" dirty="0">
                <a:solidFill>
                  <a:srgbClr val="454545"/>
                </a:solidFill>
                <a:effectLst/>
                <a:latin typeface="Univers LT W01_45 Light1475944"/>
              </a:rPr>
              <a:t> </a:t>
            </a:r>
            <a:r>
              <a:rPr lang="en-US" b="0" i="0" dirty="0" err="1">
                <a:solidFill>
                  <a:srgbClr val="454545"/>
                </a:solidFill>
                <a:effectLst/>
                <a:latin typeface="Univers LT W01_45 Light1475944"/>
              </a:rPr>
              <a:t>Krinsky</a:t>
            </a:r>
            <a:r>
              <a:rPr lang="en-US" b="0" i="0" dirty="0">
                <a:solidFill>
                  <a:srgbClr val="454545"/>
                </a:solidFill>
                <a:effectLst/>
                <a:latin typeface="Univers LT W01_45 Light1475944"/>
              </a:rPr>
              <a:t>, </a:t>
            </a:r>
            <a:r>
              <a:rPr lang="en-US" b="0" i="1" dirty="0">
                <a:solidFill>
                  <a:srgbClr val="454545"/>
                </a:solidFill>
                <a:effectLst/>
                <a:latin typeface="Univers LT W01_45 Light1475944"/>
              </a:rPr>
              <a:t>Disrupting the Pathway from Foster Care to the Justice System—A Former Prosecutor’s Perspectives on Reform</a:t>
            </a:r>
            <a:r>
              <a:rPr lang="en-US" b="0" i="0" dirty="0">
                <a:solidFill>
                  <a:srgbClr val="454545"/>
                </a:solidFill>
                <a:effectLst/>
                <a:latin typeface="Univers LT W01_45 Light1475944"/>
              </a:rPr>
              <a:t>, 48 Fam. Ct. Rev. 322, 325 (2010), </a:t>
            </a:r>
            <a:r>
              <a:rPr lang="en-US" b="0" i="0" u="none" strike="noStrike" dirty="0">
                <a:solidFill>
                  <a:srgbClr val="3268C2"/>
                </a:solidFill>
                <a:effectLst/>
                <a:latin typeface="Univers LT W01_65 Bold1475968"/>
                <a:hlinkClick r:id="rId3"/>
              </a:rPr>
              <a:t>https://archive.constitutionproject.org/wp-content/uploads/2012/10/399.pdf</a:t>
            </a:r>
            <a:r>
              <a:rPr lang="en-US" b="0" i="0" dirty="0">
                <a:solidFill>
                  <a:srgbClr val="454545"/>
                </a:solidFill>
                <a:effectLst/>
                <a:latin typeface="Univers LT W01_45 Light1475944"/>
              </a:rPr>
              <a:t> (citing J.P. Ryan &amp; M.F. Testa, </a:t>
            </a:r>
            <a:r>
              <a:rPr lang="en-US" b="0" i="1" dirty="0">
                <a:solidFill>
                  <a:srgbClr val="454545"/>
                </a:solidFill>
                <a:effectLst/>
                <a:latin typeface="Univers LT W01_45 Light1475944"/>
              </a:rPr>
              <a:t>Child Maltreatment and Juvenile Delinquency: Investigating the Role of Placement and Placement Instability</a:t>
            </a:r>
            <a:r>
              <a:rPr lang="en-US" b="0" i="0" dirty="0">
                <a:solidFill>
                  <a:srgbClr val="454545"/>
                </a:solidFill>
                <a:effectLst/>
                <a:latin typeface="Univers LT W01_45 Light1475944"/>
              </a:rPr>
              <a:t>, 27 Child &amp; Youth Serv. Rev. 227, 230 (2005)).</a:t>
            </a:r>
            <a:endParaRPr lang="en-US" dirty="0"/>
          </a:p>
        </p:txBody>
      </p:sp>
      <p:sp>
        <p:nvSpPr>
          <p:cNvPr id="4" name="Slide Number Placeholder 3"/>
          <p:cNvSpPr>
            <a:spLocks noGrp="1"/>
          </p:cNvSpPr>
          <p:nvPr>
            <p:ph type="sldNum" sz="quarter" idx="5"/>
          </p:nvPr>
        </p:nvSpPr>
        <p:spPr/>
        <p:txBody>
          <a:bodyPr/>
          <a:lstStyle/>
          <a:p>
            <a:fld id="{305FA5F5-4102-544A-9C29-E10D10EF4182}" type="slidenum">
              <a:rPr lang="en-US" smtClean="0"/>
              <a:t>11</a:t>
            </a:fld>
            <a:endParaRPr lang="en-US"/>
          </a:p>
        </p:txBody>
      </p:sp>
    </p:spTree>
    <p:extLst>
      <p:ext uri="{BB962C8B-B14F-4D97-AF65-F5344CB8AC3E}">
        <p14:creationId xmlns:p14="http://schemas.microsoft.com/office/powerpoint/2010/main" val="178592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NCTSN, What is a Trauma-Informed Child and Family Service System? (2016). https://</a:t>
            </a:r>
            <a:r>
              <a:rPr lang="en-US" dirty="0" err="1"/>
              <a:t>www.nctsn.org</a:t>
            </a:r>
            <a:r>
              <a:rPr lang="en-US" dirty="0"/>
              <a:t>/resources/what-trauma-informed-child-and-family-service-system.</a:t>
            </a:r>
          </a:p>
          <a:p>
            <a:endParaRPr lang="en-US" dirty="0"/>
          </a:p>
          <a:p>
            <a:r>
              <a:rPr lang="en-US" dirty="0"/>
              <a:t>ECHO, “What do I do?”: Trauma-Informed Support for Children (2017). https://</a:t>
            </a:r>
            <a:r>
              <a:rPr lang="en-US" dirty="0" err="1"/>
              <a:t>www.echotraining.org</a:t>
            </a:r>
            <a:r>
              <a:rPr lang="en-US" dirty="0"/>
              <a:t>/trauma-informed-support-for-children/.</a:t>
            </a:r>
          </a:p>
        </p:txBody>
      </p:sp>
      <p:sp>
        <p:nvSpPr>
          <p:cNvPr id="4" name="Slide Number Placeholder 3"/>
          <p:cNvSpPr>
            <a:spLocks noGrp="1"/>
          </p:cNvSpPr>
          <p:nvPr>
            <p:ph type="sldNum" sz="quarter" idx="5"/>
          </p:nvPr>
        </p:nvSpPr>
        <p:spPr/>
        <p:txBody>
          <a:bodyPr/>
          <a:lstStyle/>
          <a:p>
            <a:fld id="{305FA5F5-4102-544A-9C29-E10D10EF4182}" type="slidenum">
              <a:rPr lang="en-US" smtClean="0"/>
              <a:t>13</a:t>
            </a:fld>
            <a:endParaRPr lang="en-US"/>
          </a:p>
        </p:txBody>
      </p:sp>
    </p:spTree>
    <p:extLst>
      <p:ext uri="{BB962C8B-B14F-4D97-AF65-F5344CB8AC3E}">
        <p14:creationId xmlns:p14="http://schemas.microsoft.com/office/powerpoint/2010/main" val="1145580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65C4D61-64D7-E24E-83BE-8AFF09C1F0E4}"/>
              </a:ext>
            </a:extLst>
          </p:cNvPr>
          <p:cNvSpPr/>
          <p:nvPr userDrawn="1"/>
        </p:nvSpPr>
        <p:spPr>
          <a:xfrm>
            <a:off x="0" y="6334316"/>
            <a:ext cx="12192001" cy="65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9" name="Rectangle 8">
            <a:extLst>
              <a:ext uri="{FF2B5EF4-FFF2-40B4-BE49-F238E27FC236}">
                <a16:creationId xmlns:a16="http://schemas.microsoft.com/office/drawing/2014/main" id="{F099B797-1E0F-1E4B-9CBB-CAE72777E49B}"/>
              </a:ext>
            </a:extLst>
          </p:cNvPr>
          <p:cNvSpPr/>
          <p:nvPr userDrawn="1"/>
        </p:nvSpPr>
        <p:spPr>
          <a:xfrm>
            <a:off x="0" y="6334316"/>
            <a:ext cx="12192001" cy="65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64F7DE8-1466-AE43-ABD1-187C26A81463}"/>
              </a:ext>
            </a:extLst>
          </p:cNvPr>
          <p:cNvSpPr/>
          <p:nvPr userDrawn="1"/>
        </p:nvSpPr>
        <p:spPr>
          <a:xfrm>
            <a:off x="0" y="6334316"/>
            <a:ext cx="12192001" cy="65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11/15/23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11/15/23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11/15/23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
        <p:nvSpPr>
          <p:cNvPr id="10" name="Rectangle 9">
            <a:extLst>
              <a:ext uri="{FF2B5EF4-FFF2-40B4-BE49-F238E27FC236}">
                <a16:creationId xmlns:a16="http://schemas.microsoft.com/office/drawing/2014/main" id="{9E819C19-A030-4D48-B336-C690CC4FCCA1}"/>
              </a:ext>
            </a:extLst>
          </p:cNvPr>
          <p:cNvSpPr/>
          <p:nvPr userDrawn="1"/>
        </p:nvSpPr>
        <p:spPr>
          <a:xfrm>
            <a:off x="0" y="6334316"/>
            <a:ext cx="12192001" cy="65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11/15/23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65000"/>
            </a:schemeClr>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10" name="Rectangle 9">
            <a:extLst>
              <a:ext uri="{FF2B5EF4-FFF2-40B4-BE49-F238E27FC236}">
                <a16:creationId xmlns:a16="http://schemas.microsoft.com/office/drawing/2014/main" id="{122F9AB1-0DA9-824D-95D9-BA3563A25581}"/>
              </a:ext>
            </a:extLst>
          </p:cNvPr>
          <p:cNvSpPr/>
          <p:nvPr userDrawn="1"/>
        </p:nvSpPr>
        <p:spPr>
          <a:xfrm>
            <a:off x="0" y="4887002"/>
            <a:ext cx="12192001" cy="65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11/15/23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bg2">
            <a:lumMod val="25000"/>
          </a:schemeClr>
        </a:buClr>
        <a:buFont typeface="Wingdings"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bg2">
            <a:lumMod val="25000"/>
          </a:schemeClr>
        </a:buClr>
        <a:buFont typeface="Wingdings"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bg2">
            <a:lumMod val="25000"/>
          </a:schemeClr>
        </a:buClr>
        <a:buFont typeface="Wingdings"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bg2">
            <a:lumMod val="25000"/>
          </a:schemeClr>
        </a:buClr>
        <a:buFont typeface="Wingdings"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tbmwq0HzgC8?feature=oembed" TargetMode="External"/><Relationship Id="rId5" Type="http://schemas.openxmlformats.org/officeDocument/2006/relationships/image" Target="../media/image1.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ssDBIg2ih2Y?feature=oembed" TargetMode="Externa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83B97F-4946-504C-B3CA-5793332C4C43}"/>
              </a:ext>
            </a:extLst>
          </p:cNvPr>
          <p:cNvPicPr>
            <a:picLocks noChangeAspect="1"/>
          </p:cNvPicPr>
          <p:nvPr/>
        </p:nvPicPr>
        <p:blipFill>
          <a:blip r:embed="rId2"/>
          <a:stretch>
            <a:fillRect/>
          </a:stretch>
        </p:blipFill>
        <p:spPr>
          <a:xfrm>
            <a:off x="457530" y="5306351"/>
            <a:ext cx="1875401" cy="642756"/>
          </a:xfrm>
          <a:prstGeom prst="rect">
            <a:avLst/>
          </a:prstGeom>
        </p:spPr>
      </p:pic>
      <p:pic>
        <p:nvPicPr>
          <p:cNvPr id="4" name="Picture 3" descr="A picture containing indoor, window&#10;&#10;Description automatically generated">
            <a:extLst>
              <a:ext uri="{FF2B5EF4-FFF2-40B4-BE49-F238E27FC236}">
                <a16:creationId xmlns:a16="http://schemas.microsoft.com/office/drawing/2014/main" id="{35CF9FDE-EFBA-CBDE-9A66-6A2D51C3AE8D}"/>
              </a:ext>
            </a:extLst>
          </p:cNvPr>
          <p:cNvPicPr>
            <a:picLocks noChangeAspect="1"/>
          </p:cNvPicPr>
          <p:nvPr/>
        </p:nvPicPr>
        <p:blipFill>
          <a:blip r:embed="rId3"/>
          <a:stretch>
            <a:fillRect/>
          </a:stretch>
        </p:blipFill>
        <p:spPr>
          <a:xfrm>
            <a:off x="3569689" y="1673675"/>
            <a:ext cx="5052621" cy="3510650"/>
          </a:xfrm>
          <a:prstGeom prst="rect">
            <a:avLst/>
          </a:prstGeom>
        </p:spPr>
      </p:pic>
      <p:sp>
        <p:nvSpPr>
          <p:cNvPr id="6" name="TextBox 5">
            <a:extLst>
              <a:ext uri="{FF2B5EF4-FFF2-40B4-BE49-F238E27FC236}">
                <a16:creationId xmlns:a16="http://schemas.microsoft.com/office/drawing/2014/main" id="{9AF745DD-E06F-EAF4-3E16-2FF6798940E0}"/>
              </a:ext>
            </a:extLst>
          </p:cNvPr>
          <p:cNvSpPr txBox="1"/>
          <p:nvPr/>
        </p:nvSpPr>
        <p:spPr>
          <a:xfrm>
            <a:off x="3492347" y="429658"/>
            <a:ext cx="5129963" cy="1077218"/>
          </a:xfrm>
          <a:prstGeom prst="rect">
            <a:avLst/>
          </a:prstGeom>
          <a:noFill/>
        </p:spPr>
        <p:txBody>
          <a:bodyPr wrap="square" rtlCol="0">
            <a:spAutoFit/>
          </a:bodyPr>
          <a:lstStyle/>
          <a:p>
            <a:pPr algn="ctr"/>
            <a:r>
              <a:rPr lang="en-US" sz="1600" b="1" dirty="0"/>
              <a:t>Kansas Judicial Branch</a:t>
            </a:r>
          </a:p>
          <a:p>
            <a:pPr algn="ctr"/>
            <a:r>
              <a:rPr lang="en-US" sz="1600" b="1" dirty="0"/>
              <a:t>Office of Judicial Administration </a:t>
            </a:r>
          </a:p>
          <a:p>
            <a:pPr algn="ctr"/>
            <a:r>
              <a:rPr lang="en-US" sz="1600" b="1" dirty="0"/>
              <a:t>Training Series: Impact of Child Toxic Stress </a:t>
            </a:r>
          </a:p>
          <a:p>
            <a:pPr algn="ctr"/>
            <a:r>
              <a:rPr lang="en-US" sz="1600" b="1" dirty="0"/>
              <a:t>on the Juvenile Justice System</a:t>
            </a:r>
          </a:p>
        </p:txBody>
      </p:sp>
      <p:sp>
        <p:nvSpPr>
          <p:cNvPr id="7" name="TextBox 6">
            <a:extLst>
              <a:ext uri="{FF2B5EF4-FFF2-40B4-BE49-F238E27FC236}">
                <a16:creationId xmlns:a16="http://schemas.microsoft.com/office/drawing/2014/main" id="{5D8AAA6F-2BC7-CB46-6DCD-7013044F7BD2}"/>
              </a:ext>
            </a:extLst>
          </p:cNvPr>
          <p:cNvSpPr txBox="1"/>
          <p:nvPr/>
        </p:nvSpPr>
        <p:spPr>
          <a:xfrm>
            <a:off x="3531017" y="5381739"/>
            <a:ext cx="5052621" cy="954107"/>
          </a:xfrm>
          <a:prstGeom prst="rect">
            <a:avLst/>
          </a:prstGeom>
          <a:noFill/>
        </p:spPr>
        <p:txBody>
          <a:bodyPr wrap="square" rtlCol="0">
            <a:spAutoFit/>
          </a:bodyPr>
          <a:lstStyle/>
          <a:p>
            <a:pPr algn="ctr"/>
            <a:r>
              <a:rPr lang="en-US" sz="1400" dirty="0"/>
              <a:t>Session #5: Systemic Considerations: A Trauma-Informed Approach to Child Welfare and Juvenile Justice</a:t>
            </a:r>
          </a:p>
          <a:p>
            <a:pPr algn="ctr"/>
            <a:r>
              <a:rPr lang="en-US" sz="1400" dirty="0"/>
              <a:t>November 16, 2023</a:t>
            </a:r>
          </a:p>
          <a:p>
            <a:pPr algn="ctr"/>
            <a:r>
              <a:rPr lang="en-US" sz="1400" dirty="0"/>
              <a:t>Presented by Mary Kelly Persyn, J.D., Ph.D.</a:t>
            </a:r>
          </a:p>
        </p:txBody>
      </p:sp>
    </p:spTree>
    <p:extLst>
      <p:ext uri="{BB962C8B-B14F-4D97-AF65-F5344CB8AC3E}">
        <p14:creationId xmlns:p14="http://schemas.microsoft.com/office/powerpoint/2010/main" val="2331673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A713DA-CF3D-903F-A650-F95DBC2F5A3D}"/>
              </a:ext>
            </a:extLst>
          </p:cNvPr>
          <p:cNvSpPr>
            <a:spLocks noGrp="1"/>
          </p:cNvSpPr>
          <p:nvPr>
            <p:ph type="title"/>
          </p:nvPr>
        </p:nvSpPr>
        <p:spPr>
          <a:xfrm>
            <a:off x="1097280" y="286603"/>
            <a:ext cx="10058400" cy="1450757"/>
          </a:xfrm>
        </p:spPr>
        <p:txBody>
          <a:bodyPr anchor="b">
            <a:normAutofit/>
          </a:bodyPr>
          <a:lstStyle/>
          <a:p>
            <a:r>
              <a:rPr lang="en-US"/>
              <a:t>Foster care system involvement can be a cause of toxic stress</a:t>
            </a:r>
          </a:p>
        </p:txBody>
      </p:sp>
      <p:pic>
        <p:nvPicPr>
          <p:cNvPr id="7" name="Picture 6" descr="A cartoon of people walking in front of a car&#10;&#10;Description automatically generated">
            <a:extLst>
              <a:ext uri="{FF2B5EF4-FFF2-40B4-BE49-F238E27FC236}">
                <a16:creationId xmlns:a16="http://schemas.microsoft.com/office/drawing/2014/main" id="{073766EC-410A-0649-D993-4F09F4DA34D0}"/>
              </a:ext>
            </a:extLst>
          </p:cNvPr>
          <p:cNvPicPr>
            <a:picLocks noChangeAspect="1"/>
          </p:cNvPicPr>
          <p:nvPr/>
        </p:nvPicPr>
        <p:blipFill>
          <a:blip r:embed="rId3"/>
          <a:stretch>
            <a:fillRect/>
          </a:stretch>
        </p:blipFill>
        <p:spPr>
          <a:xfrm>
            <a:off x="280048" y="2501113"/>
            <a:ext cx="5694033" cy="3089012"/>
          </a:xfrm>
          <a:prstGeom prst="rect">
            <a:avLst/>
          </a:prstGeom>
          <a:noFill/>
        </p:spPr>
      </p:pic>
      <p:sp>
        <p:nvSpPr>
          <p:cNvPr id="13" name="Text Placeholder 3">
            <a:extLst>
              <a:ext uri="{FF2B5EF4-FFF2-40B4-BE49-F238E27FC236}">
                <a16:creationId xmlns:a16="http://schemas.microsoft.com/office/drawing/2014/main" id="{70128AD4-3EC3-AB0F-63CB-5350D32879D1}"/>
              </a:ext>
            </a:extLst>
          </p:cNvPr>
          <p:cNvSpPr>
            <a:spLocks noGrp="1"/>
          </p:cNvSpPr>
          <p:nvPr>
            <p:ph sz="half" idx="2"/>
          </p:nvPr>
        </p:nvSpPr>
        <p:spPr>
          <a:xfrm>
            <a:off x="6217920" y="1845735"/>
            <a:ext cx="4937760" cy="4023360"/>
          </a:xfrm>
        </p:spPr>
        <p:txBody>
          <a:bodyPr>
            <a:normAutofit/>
          </a:bodyPr>
          <a:lstStyle/>
          <a:p>
            <a:endParaRPr lang="en-US" dirty="0"/>
          </a:p>
          <a:p>
            <a:r>
              <a:rPr lang="en-US" dirty="0"/>
              <a:t>Stressors involved with child removal and foster care placement are legion: family separation, changing schools, instability.</a:t>
            </a:r>
          </a:p>
          <a:p>
            <a:r>
              <a:rPr lang="en-US" dirty="0"/>
              <a:t>Stable relationships can buffer stress. But foster parents frequently lack the training needed to understand and intervene in trauma responses and the resulting behaviors.</a:t>
            </a:r>
          </a:p>
          <a:p>
            <a:r>
              <a:rPr lang="en-US" dirty="0"/>
              <a:t>This can result in foster kids having police called on them for relatively minor infractions.</a:t>
            </a:r>
          </a:p>
        </p:txBody>
      </p:sp>
    </p:spTree>
    <p:extLst>
      <p:ext uri="{BB962C8B-B14F-4D97-AF65-F5344CB8AC3E}">
        <p14:creationId xmlns:p14="http://schemas.microsoft.com/office/powerpoint/2010/main" val="241808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itle 1">
            <a:extLst>
              <a:ext uri="{FF2B5EF4-FFF2-40B4-BE49-F238E27FC236}">
                <a16:creationId xmlns:a16="http://schemas.microsoft.com/office/drawing/2014/main" id="{D7481021-BF78-2D4D-52B9-3DF959ED177B}"/>
              </a:ext>
            </a:extLst>
          </p:cNvPr>
          <p:cNvSpPr>
            <a:spLocks noGrp="1"/>
          </p:cNvSpPr>
          <p:nvPr>
            <p:ph type="title"/>
          </p:nvPr>
        </p:nvSpPr>
        <p:spPr>
          <a:xfrm>
            <a:off x="1097280" y="5074920"/>
            <a:ext cx="10113264" cy="822960"/>
          </a:xfrm>
        </p:spPr>
        <p:txBody>
          <a:bodyPr/>
          <a:lstStyle/>
          <a:p>
            <a:r>
              <a:rPr lang="en-US" dirty="0"/>
              <a:t>Placement instability is a bridge between systems</a:t>
            </a:r>
          </a:p>
        </p:txBody>
      </p:sp>
      <p:pic>
        <p:nvPicPr>
          <p:cNvPr id="7170" name="Picture 2" descr="Infographic reading: youth in group homes are 2.5 times more likely to enter the justice system; 90% of youth with 5+ placement changes will end up in the justice system.">
            <a:extLst>
              <a:ext uri="{FF2B5EF4-FFF2-40B4-BE49-F238E27FC236}">
                <a16:creationId xmlns:a16="http://schemas.microsoft.com/office/drawing/2014/main" id="{456A9F66-325F-02E2-001B-1B8F8F8F9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25" b="15648"/>
          <a:stretch/>
        </p:blipFill>
        <p:spPr bwMode="auto">
          <a:xfrm>
            <a:off x="15" y="10"/>
            <a:ext cx="12191985" cy="4915066"/>
          </a:xfrm>
          <a:prstGeom prst="rect">
            <a:avLst/>
          </a:prstGeom>
          <a:solidFill>
            <a:srgbClr val="FFFFFF"/>
          </a:solidFill>
        </p:spPr>
      </p:pic>
      <p:sp>
        <p:nvSpPr>
          <p:cNvPr id="7177" name="Text Placeholder 3">
            <a:extLst>
              <a:ext uri="{FF2B5EF4-FFF2-40B4-BE49-F238E27FC236}">
                <a16:creationId xmlns:a16="http://schemas.microsoft.com/office/drawing/2014/main" id="{D80098D0-1F2C-A76D-05A5-AFCED00BE2AC}"/>
              </a:ext>
            </a:extLst>
          </p:cNvPr>
          <p:cNvSpPr>
            <a:spLocks noGrp="1"/>
          </p:cNvSpPr>
          <p:nvPr>
            <p:ph type="body" sz="half" idx="2"/>
          </p:nvPr>
        </p:nvSpPr>
        <p:spPr>
          <a:xfrm>
            <a:off x="1097280" y="5907023"/>
            <a:ext cx="10113264" cy="594360"/>
          </a:xfrm>
        </p:spPr>
        <p:txBody>
          <a:bodyPr/>
          <a:lstStyle/>
          <a:p>
            <a:endParaRPr lang="en-US"/>
          </a:p>
        </p:txBody>
      </p:sp>
    </p:spTree>
    <p:extLst>
      <p:ext uri="{BB962C8B-B14F-4D97-AF65-F5344CB8AC3E}">
        <p14:creationId xmlns:p14="http://schemas.microsoft.com/office/powerpoint/2010/main" val="2445123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A214F0-3DEB-3BDA-2E77-91C3EF4E5C4E}"/>
              </a:ext>
            </a:extLst>
          </p:cNvPr>
          <p:cNvSpPr>
            <a:spLocks noGrp="1"/>
          </p:cNvSpPr>
          <p:nvPr>
            <p:ph type="title"/>
          </p:nvPr>
        </p:nvSpPr>
        <p:spPr/>
        <p:txBody>
          <a:bodyPr/>
          <a:lstStyle/>
          <a:p>
            <a:r>
              <a:rPr lang="en-US" dirty="0"/>
              <a:t>Session #5 Quiz (pre-test)</a:t>
            </a:r>
          </a:p>
        </p:txBody>
      </p:sp>
      <p:sp>
        <p:nvSpPr>
          <p:cNvPr id="6" name="Content Placeholder 5">
            <a:extLst>
              <a:ext uri="{FF2B5EF4-FFF2-40B4-BE49-F238E27FC236}">
                <a16:creationId xmlns:a16="http://schemas.microsoft.com/office/drawing/2014/main" id="{61B30AA3-C46E-D154-310D-FB8084521BFD}"/>
              </a:ext>
            </a:extLst>
          </p:cNvPr>
          <p:cNvSpPr>
            <a:spLocks noGrp="1"/>
          </p:cNvSpPr>
          <p:nvPr>
            <p:ph idx="1"/>
          </p:nvPr>
        </p:nvSpPr>
        <p:spPr/>
        <p:txBody>
          <a:bodyPr/>
          <a:lstStyle/>
          <a:p>
            <a:pPr marL="0" indent="0">
              <a:buNone/>
            </a:pPr>
            <a:endParaRPr lang="en-US" dirty="0"/>
          </a:p>
          <a:p>
            <a:pPr marL="457200" indent="-457200">
              <a:buFont typeface="+mj-lt"/>
              <a:buAutoNum type="arabicPeriod"/>
            </a:pPr>
            <a:r>
              <a:rPr lang="en-US" dirty="0"/>
              <a:t>As many as 92% of juvenile justice system-involved youth have experienced trauma and/or chronic toxic stress.</a:t>
            </a:r>
          </a:p>
          <a:p>
            <a:pPr marL="841248" lvl="4" indent="0">
              <a:buNone/>
            </a:pPr>
            <a:r>
              <a:rPr lang="en-US" sz="2000" dirty="0"/>
              <a:t>T</a:t>
            </a:r>
          </a:p>
          <a:p>
            <a:pPr marL="841248" lvl="4" indent="0">
              <a:buNone/>
            </a:pPr>
            <a:r>
              <a:rPr lang="en-US" sz="2000" dirty="0"/>
              <a:t>F</a:t>
            </a:r>
          </a:p>
          <a:p>
            <a:pPr marL="841248" lvl="4" indent="0">
              <a:buNone/>
            </a:pPr>
            <a:endParaRPr lang="en-US" sz="2000" dirty="0"/>
          </a:p>
          <a:p>
            <a:pPr marL="457200" indent="-457200">
              <a:buFont typeface="+mj-lt"/>
              <a:buAutoNum type="arabicPeriod"/>
            </a:pPr>
            <a:r>
              <a:rPr lang="en-US" dirty="0"/>
              <a:t>Once a child has experienced sufficient adversity and trauma, positive childhood experiences (PCEs) can no longer buffer the impact.</a:t>
            </a:r>
          </a:p>
          <a:p>
            <a:pPr marL="841248" lvl="4" indent="0">
              <a:buNone/>
            </a:pPr>
            <a:r>
              <a:rPr lang="en-US" sz="2000" dirty="0"/>
              <a:t>T</a:t>
            </a:r>
          </a:p>
          <a:p>
            <a:pPr marL="841248" lvl="4" indent="0">
              <a:buNone/>
            </a:pPr>
            <a:r>
              <a:rPr lang="en-US" sz="2000" dirty="0"/>
              <a:t>F</a:t>
            </a:r>
          </a:p>
          <a:p>
            <a:pPr marL="0" indent="0">
              <a:buNone/>
            </a:pPr>
            <a:endParaRPr lang="en-US" dirty="0"/>
          </a:p>
        </p:txBody>
      </p:sp>
    </p:spTree>
    <p:extLst>
      <p:ext uri="{BB962C8B-B14F-4D97-AF65-F5344CB8AC3E}">
        <p14:creationId xmlns:p14="http://schemas.microsoft.com/office/powerpoint/2010/main" val="2920821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F577-0BBF-0D44-89CB-74496661266F}"/>
              </a:ext>
            </a:extLst>
          </p:cNvPr>
          <p:cNvSpPr>
            <a:spLocks noGrp="1"/>
          </p:cNvSpPr>
          <p:nvPr>
            <p:ph type="title"/>
          </p:nvPr>
        </p:nvSpPr>
        <p:spPr>
          <a:xfrm>
            <a:off x="457200" y="594359"/>
            <a:ext cx="3200400" cy="2286000"/>
          </a:xfrm>
        </p:spPr>
        <p:txBody>
          <a:bodyPr anchor="b">
            <a:normAutofit/>
          </a:bodyPr>
          <a:lstStyle/>
          <a:p>
            <a:r>
              <a:rPr lang="en-US"/>
              <a:t>Part 2. Trauma-informed systems</a:t>
            </a:r>
          </a:p>
        </p:txBody>
      </p:sp>
      <p:pic>
        <p:nvPicPr>
          <p:cNvPr id="8" name="Picture 7" descr="A poster with text on it&#10;&#10;Description automatically generated">
            <a:extLst>
              <a:ext uri="{FF2B5EF4-FFF2-40B4-BE49-F238E27FC236}">
                <a16:creationId xmlns:a16="http://schemas.microsoft.com/office/drawing/2014/main" id="{82DE056A-BE2F-9D45-BBD9-2B37A7EABBA0}"/>
              </a:ext>
            </a:extLst>
          </p:cNvPr>
          <p:cNvPicPr>
            <a:picLocks noChangeAspect="1"/>
          </p:cNvPicPr>
          <p:nvPr/>
        </p:nvPicPr>
        <p:blipFill>
          <a:blip r:embed="rId3"/>
          <a:stretch>
            <a:fillRect/>
          </a:stretch>
        </p:blipFill>
        <p:spPr>
          <a:xfrm>
            <a:off x="6096000" y="594359"/>
            <a:ext cx="4732705" cy="6126480"/>
          </a:xfrm>
          <a:prstGeom prst="rect">
            <a:avLst/>
          </a:prstGeom>
          <a:noFill/>
        </p:spPr>
      </p:pic>
      <p:sp>
        <p:nvSpPr>
          <p:cNvPr id="13" name="Text Placeholder 3">
            <a:extLst>
              <a:ext uri="{FF2B5EF4-FFF2-40B4-BE49-F238E27FC236}">
                <a16:creationId xmlns:a16="http://schemas.microsoft.com/office/drawing/2014/main" id="{C7BAE4B0-62F6-613E-A4E7-22B6A91F5CE2}"/>
              </a:ext>
            </a:extLst>
          </p:cNvPr>
          <p:cNvSpPr>
            <a:spLocks noGrp="1"/>
          </p:cNvSpPr>
          <p:nvPr>
            <p:ph type="body" sz="half" idx="2"/>
          </p:nvPr>
        </p:nvSpPr>
        <p:spPr>
          <a:xfrm>
            <a:off x="457200" y="2926080"/>
            <a:ext cx="3200400" cy="3379124"/>
          </a:xfrm>
        </p:spPr>
        <p:txBody>
          <a:bodyPr/>
          <a:lstStyle/>
          <a:p>
            <a:r>
              <a:rPr lang="en-US" dirty="0"/>
              <a:t>According to the National Child Traumatic Stress Network, a trauma-informed child and family service system ”is one in which all parties involved recognize and respond to the impact of traumatic stress on those who have contact with the system including children, caregivers, and service providers.”</a:t>
            </a:r>
          </a:p>
          <a:p>
            <a:r>
              <a:rPr lang="en-US" dirty="0"/>
              <a:t>The hope is that trauma-informed systems can help children and families heal by responding to the impact of past and present trauma and toxic stress.</a:t>
            </a:r>
          </a:p>
        </p:txBody>
      </p:sp>
    </p:spTree>
    <p:extLst>
      <p:ext uri="{BB962C8B-B14F-4D97-AF65-F5344CB8AC3E}">
        <p14:creationId xmlns:p14="http://schemas.microsoft.com/office/powerpoint/2010/main" val="1379254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BC9DDD1-2CC5-A5BB-BD33-3F984E8BB87C}"/>
              </a:ext>
            </a:extLst>
          </p:cNvPr>
          <p:cNvSpPr>
            <a:spLocks noGrp="1"/>
          </p:cNvSpPr>
          <p:nvPr>
            <p:ph type="title"/>
          </p:nvPr>
        </p:nvSpPr>
        <p:spPr>
          <a:xfrm>
            <a:off x="1097280" y="5074920"/>
            <a:ext cx="10113264" cy="822960"/>
          </a:xfrm>
        </p:spPr>
        <p:txBody>
          <a:bodyPr/>
          <a:lstStyle/>
          <a:p>
            <a:r>
              <a:rPr lang="en-US" dirty="0"/>
              <a:t>One million children, every year</a:t>
            </a:r>
          </a:p>
        </p:txBody>
      </p:sp>
      <p:pic>
        <p:nvPicPr>
          <p:cNvPr id="6" name="Content Placeholder 5" descr="A close-up of a person's hand&#10;&#10;Description automatically generated">
            <a:extLst>
              <a:ext uri="{FF2B5EF4-FFF2-40B4-BE49-F238E27FC236}">
                <a16:creationId xmlns:a16="http://schemas.microsoft.com/office/drawing/2014/main" id="{48ACC309-1502-CCF0-66C3-D9CF9E7876F5}"/>
              </a:ext>
            </a:extLst>
          </p:cNvPr>
          <p:cNvPicPr>
            <a:picLocks noGrp="1" noChangeAspect="1"/>
          </p:cNvPicPr>
          <p:nvPr>
            <p:ph type="pic" idx="1"/>
          </p:nvPr>
        </p:nvPicPr>
        <p:blipFill>
          <a:blip r:embed="rId3"/>
          <a:stretch/>
        </p:blipFill>
        <p:spPr>
          <a:xfrm>
            <a:off x="15" y="262981"/>
            <a:ext cx="12191985" cy="4389113"/>
          </a:xfrm>
          <a:noFill/>
        </p:spPr>
      </p:pic>
      <p:sp>
        <p:nvSpPr>
          <p:cNvPr id="13" name="Text Placeholder 3">
            <a:extLst>
              <a:ext uri="{FF2B5EF4-FFF2-40B4-BE49-F238E27FC236}">
                <a16:creationId xmlns:a16="http://schemas.microsoft.com/office/drawing/2014/main" id="{36421C32-C7CC-CA52-E5AD-55916A1FE159}"/>
              </a:ext>
            </a:extLst>
          </p:cNvPr>
          <p:cNvSpPr>
            <a:spLocks noGrp="1"/>
          </p:cNvSpPr>
          <p:nvPr>
            <p:ph type="body" sz="half" idx="2"/>
          </p:nvPr>
        </p:nvSpPr>
        <p:spPr>
          <a:xfrm>
            <a:off x="1097280" y="5907023"/>
            <a:ext cx="10113264" cy="594360"/>
          </a:xfrm>
        </p:spPr>
        <p:txBody>
          <a:bodyPr>
            <a:normAutofit lnSpcReduction="10000"/>
          </a:bodyPr>
          <a:lstStyle/>
          <a:p>
            <a:r>
              <a:rPr lang="en-US" dirty="0"/>
              <a:t>NCTSN recognizes that many of these children “are victims of abuse or neglect, live with caregivers who are impaired, and/or deal with school and community violence as a fact of life.” (Gun violence is now the leading cause of death of children aged 1-18.) NCTSN’s website has a host of materials and tools to help systems and individuals respond.</a:t>
            </a:r>
          </a:p>
        </p:txBody>
      </p:sp>
    </p:spTree>
    <p:extLst>
      <p:ext uri="{BB962C8B-B14F-4D97-AF65-F5344CB8AC3E}">
        <p14:creationId xmlns:p14="http://schemas.microsoft.com/office/powerpoint/2010/main" val="341068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FE0E8A9-4D11-A811-DA10-2E2B43370605}"/>
              </a:ext>
            </a:extLst>
          </p:cNvPr>
          <p:cNvSpPr>
            <a:spLocks noGrp="1"/>
          </p:cNvSpPr>
          <p:nvPr>
            <p:ph type="title"/>
          </p:nvPr>
        </p:nvSpPr>
        <p:spPr>
          <a:xfrm>
            <a:off x="1097280" y="5074920"/>
            <a:ext cx="10113264" cy="822960"/>
          </a:xfrm>
        </p:spPr>
        <p:txBody>
          <a:bodyPr/>
          <a:lstStyle/>
          <a:p>
            <a:r>
              <a:rPr lang="en-US" sz="2800" dirty="0"/>
              <a:t>NCTSN Essential Elements of a Trauma-Informed Juvenile Justice System</a:t>
            </a:r>
          </a:p>
        </p:txBody>
      </p:sp>
      <p:pic>
        <p:nvPicPr>
          <p:cNvPr id="10" name="Picture Placeholder 9" descr="A white background with black text&#10;&#10;Description automatically generated">
            <a:extLst>
              <a:ext uri="{FF2B5EF4-FFF2-40B4-BE49-F238E27FC236}">
                <a16:creationId xmlns:a16="http://schemas.microsoft.com/office/drawing/2014/main" id="{9DA680FC-2B3C-D000-33C9-F90DC881DCAF}"/>
              </a:ext>
            </a:extLst>
          </p:cNvPr>
          <p:cNvPicPr>
            <a:picLocks noGrp="1" noChangeAspect="1"/>
          </p:cNvPicPr>
          <p:nvPr>
            <p:ph type="pic" idx="1"/>
          </p:nvPr>
        </p:nvPicPr>
        <p:blipFill rotWithShape="1">
          <a:blip r:embed="rId3"/>
          <a:srcRect r="45428"/>
          <a:stretch/>
        </p:blipFill>
        <p:spPr>
          <a:xfrm>
            <a:off x="15" y="10"/>
            <a:ext cx="12191985" cy="4915066"/>
          </a:xfrm>
          <a:noFill/>
        </p:spPr>
      </p:pic>
      <p:sp>
        <p:nvSpPr>
          <p:cNvPr id="17" name="Text Placeholder 3">
            <a:extLst>
              <a:ext uri="{FF2B5EF4-FFF2-40B4-BE49-F238E27FC236}">
                <a16:creationId xmlns:a16="http://schemas.microsoft.com/office/drawing/2014/main" id="{2FEB01D1-7BA4-F9CF-360F-CD3B3F770D86}"/>
              </a:ext>
            </a:extLst>
          </p:cNvPr>
          <p:cNvSpPr>
            <a:spLocks noGrp="1"/>
          </p:cNvSpPr>
          <p:nvPr>
            <p:ph type="body" sz="half" idx="2"/>
          </p:nvPr>
        </p:nvSpPr>
        <p:spPr>
          <a:xfrm>
            <a:off x="1097280" y="5907023"/>
            <a:ext cx="10113264" cy="594360"/>
          </a:xfrm>
        </p:spPr>
        <p:txBody>
          <a:bodyPr/>
          <a:lstStyle/>
          <a:p>
            <a:r>
              <a:rPr lang="en-US" dirty="0"/>
              <a:t>Why is trauma-informed care essential? Because “more than 80% of juvenile justice-involved youth report experiencing trauma, with many having experienced multiple, chronic, and pervasive interpersonal traumas.” (NCTSN)</a:t>
            </a:r>
          </a:p>
        </p:txBody>
      </p:sp>
    </p:spTree>
    <p:extLst>
      <p:ext uri="{BB962C8B-B14F-4D97-AF65-F5344CB8AC3E}">
        <p14:creationId xmlns:p14="http://schemas.microsoft.com/office/powerpoint/2010/main" val="203070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0632AC-2029-49D9-0733-0D5349990563}"/>
              </a:ext>
            </a:extLst>
          </p:cNvPr>
          <p:cNvSpPr>
            <a:spLocks noGrp="1"/>
          </p:cNvSpPr>
          <p:nvPr>
            <p:ph type="title"/>
          </p:nvPr>
        </p:nvSpPr>
        <p:spPr/>
        <p:txBody>
          <a:bodyPr/>
          <a:lstStyle/>
          <a:p>
            <a:r>
              <a:rPr lang="en-US" dirty="0"/>
              <a:t>The North Star: safety</a:t>
            </a:r>
          </a:p>
        </p:txBody>
      </p:sp>
      <p:pic>
        <p:nvPicPr>
          <p:cNvPr id="8" name="Picture 7" descr="A close-up of a document&#10;&#10;Description automatically generated">
            <a:extLst>
              <a:ext uri="{FF2B5EF4-FFF2-40B4-BE49-F238E27FC236}">
                <a16:creationId xmlns:a16="http://schemas.microsoft.com/office/drawing/2014/main" id="{6C3B2E14-F452-0D34-BEA1-56A0F18BC81D}"/>
              </a:ext>
            </a:extLst>
          </p:cNvPr>
          <p:cNvPicPr>
            <a:picLocks noChangeAspect="1"/>
          </p:cNvPicPr>
          <p:nvPr/>
        </p:nvPicPr>
        <p:blipFill>
          <a:blip r:embed="rId3"/>
          <a:stretch>
            <a:fillRect/>
          </a:stretch>
        </p:blipFill>
        <p:spPr>
          <a:xfrm>
            <a:off x="1097280" y="1901596"/>
            <a:ext cx="10058400" cy="3677794"/>
          </a:xfrm>
          <a:prstGeom prst="rect">
            <a:avLst/>
          </a:prstGeom>
        </p:spPr>
      </p:pic>
    </p:spTree>
    <p:extLst>
      <p:ext uri="{BB962C8B-B14F-4D97-AF65-F5344CB8AC3E}">
        <p14:creationId xmlns:p14="http://schemas.microsoft.com/office/powerpoint/2010/main" val="987311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47CBC-8336-0A42-E3C6-756750D618E6}"/>
              </a:ext>
            </a:extLst>
          </p:cNvPr>
          <p:cNvSpPr>
            <a:spLocks noGrp="1"/>
          </p:cNvSpPr>
          <p:nvPr>
            <p:ph type="title"/>
          </p:nvPr>
        </p:nvSpPr>
        <p:spPr/>
        <p:txBody>
          <a:bodyPr/>
          <a:lstStyle/>
          <a:p>
            <a:r>
              <a:rPr lang="en-US" dirty="0"/>
              <a:t>Why is safety such an important factor?</a:t>
            </a:r>
          </a:p>
        </p:txBody>
      </p:sp>
      <p:sp>
        <p:nvSpPr>
          <p:cNvPr id="4" name="Content Placeholder 3">
            <a:extLst>
              <a:ext uri="{FF2B5EF4-FFF2-40B4-BE49-F238E27FC236}">
                <a16:creationId xmlns:a16="http://schemas.microsoft.com/office/drawing/2014/main" id="{5F9ADFA6-ABA3-531C-2E26-5924DA1BE371}"/>
              </a:ext>
            </a:extLst>
          </p:cNvPr>
          <p:cNvSpPr>
            <a:spLocks noGrp="1"/>
          </p:cNvSpPr>
          <p:nvPr>
            <p:ph idx="1"/>
          </p:nvPr>
        </p:nvSpPr>
        <p:spPr/>
        <p:txBody>
          <a:bodyPr/>
          <a:lstStyle/>
          <a:p>
            <a:pPr marL="704088" lvl="2" indent="-228600">
              <a:lnSpc>
                <a:spcPct val="100000"/>
              </a:lnSpc>
              <a:buFont typeface="Arial" panose="020B0604020202020204" pitchFamily="34" charset="0"/>
              <a:buChar char="•"/>
            </a:pPr>
            <a:r>
              <a:rPr lang="en-US" sz="2000" dirty="0"/>
              <a:t>Between 70% and 92% of youth with delinquencies have experienced past trauma</a:t>
            </a:r>
          </a:p>
          <a:p>
            <a:pPr marL="704088" lvl="2" indent="-228600">
              <a:lnSpc>
                <a:spcPct val="100000"/>
              </a:lnSpc>
              <a:buFont typeface="Arial" panose="020B0604020202020204" pitchFamily="34" charset="0"/>
              <a:buChar char="•"/>
            </a:pPr>
            <a:r>
              <a:rPr lang="en-US" sz="2000" dirty="0"/>
              <a:t>In one body of research, 32% of delinquent youth met the criteria for PTSD (3% in overall child population)</a:t>
            </a:r>
          </a:p>
          <a:p>
            <a:pPr marL="704088" lvl="2" indent="-228600">
              <a:lnSpc>
                <a:spcPct val="100000"/>
              </a:lnSpc>
              <a:buFont typeface="Arial" panose="020B0604020202020204" pitchFamily="34" charset="0"/>
              <a:buChar char="•"/>
            </a:pPr>
            <a:r>
              <a:rPr lang="en-US" sz="2000" dirty="0"/>
              <a:t>Youth experiencing chronic trauma shift emotional states rapidly, cannot calm themselves (self-regulate), and develop negative self-perceptions</a:t>
            </a:r>
          </a:p>
          <a:p>
            <a:pPr marL="704088" lvl="2" indent="-228600">
              <a:lnSpc>
                <a:spcPct val="100000"/>
              </a:lnSpc>
              <a:buFont typeface="Arial" panose="020B0604020202020204" pitchFamily="34" charset="0"/>
              <a:buChar char="•"/>
            </a:pPr>
            <a:r>
              <a:rPr lang="en-US" sz="2000" dirty="0"/>
              <a:t>Opposition and disrespect for authority among these youth are survival responses that help youth feel safe and in control when experiencing overwhelming traumatic stress</a:t>
            </a:r>
          </a:p>
          <a:p>
            <a:pPr marL="704088" lvl="2" indent="-228600">
              <a:lnSpc>
                <a:spcPct val="100000"/>
              </a:lnSpc>
              <a:buFont typeface="Arial" panose="020B0604020202020204" pitchFamily="34" charset="0"/>
              <a:buChar char="•"/>
            </a:pPr>
            <a:r>
              <a:rPr lang="en-US" sz="2000" dirty="0"/>
              <a:t>BUT, this dysregulation puts them at much higher risk of excessive, harsh punishments; isolation; and rejection (self-reinforcing spiral)</a:t>
            </a:r>
          </a:p>
          <a:p>
            <a:endParaRPr lang="en-US" dirty="0"/>
          </a:p>
          <a:p>
            <a:endParaRPr lang="en-US" dirty="0"/>
          </a:p>
        </p:txBody>
      </p:sp>
      <p:pic>
        <p:nvPicPr>
          <p:cNvPr id="5" name="Picture 4">
            <a:extLst>
              <a:ext uri="{FF2B5EF4-FFF2-40B4-BE49-F238E27FC236}">
                <a16:creationId xmlns:a16="http://schemas.microsoft.com/office/drawing/2014/main" id="{6249F6A0-9512-EE51-8B3C-6B33340EAC51}"/>
              </a:ext>
            </a:extLst>
          </p:cNvPr>
          <p:cNvPicPr>
            <a:picLocks noChangeAspect="1"/>
          </p:cNvPicPr>
          <p:nvPr/>
        </p:nvPicPr>
        <p:blipFill>
          <a:blip r:embed="rId3"/>
          <a:stretch>
            <a:fillRect/>
          </a:stretch>
        </p:blipFill>
        <p:spPr>
          <a:xfrm>
            <a:off x="457530" y="5306351"/>
            <a:ext cx="1875401" cy="642756"/>
          </a:xfrm>
          <a:prstGeom prst="rect">
            <a:avLst/>
          </a:prstGeom>
        </p:spPr>
      </p:pic>
    </p:spTree>
    <p:extLst>
      <p:ext uri="{BB962C8B-B14F-4D97-AF65-F5344CB8AC3E}">
        <p14:creationId xmlns:p14="http://schemas.microsoft.com/office/powerpoint/2010/main" val="2502662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AE7E-7EAD-6B7C-8E28-142181E32FEB}"/>
              </a:ext>
            </a:extLst>
          </p:cNvPr>
          <p:cNvSpPr>
            <a:spLocks noGrp="1"/>
          </p:cNvSpPr>
          <p:nvPr>
            <p:ph type="title"/>
          </p:nvPr>
        </p:nvSpPr>
        <p:spPr/>
        <p:txBody>
          <a:bodyPr/>
          <a:lstStyle/>
          <a:p>
            <a:r>
              <a:rPr lang="en-US" dirty="0"/>
              <a:t>What does safety look like in practice?</a:t>
            </a:r>
          </a:p>
        </p:txBody>
      </p:sp>
      <p:pic>
        <p:nvPicPr>
          <p:cNvPr id="4" name="Online Media 3" descr="Children, Violence, and Trauma—Innovations in Juvenile Justice">
            <a:hlinkClick r:id="" action="ppaction://media"/>
            <a:extLst>
              <a:ext uri="{FF2B5EF4-FFF2-40B4-BE49-F238E27FC236}">
                <a16:creationId xmlns:a16="http://schemas.microsoft.com/office/drawing/2014/main" id="{F57B2D1D-BFB5-5ECC-FB4C-7923D7F62B8E}"/>
              </a:ext>
            </a:extLst>
          </p:cNvPr>
          <p:cNvPicPr>
            <a:picLocks noGrp="1" noRot="1" noChangeAspect="1"/>
          </p:cNvPicPr>
          <p:nvPr>
            <p:ph idx="1"/>
            <a:videoFile r:link="rId1"/>
          </p:nvPr>
        </p:nvPicPr>
        <p:blipFill>
          <a:blip r:embed="rId4"/>
          <a:stretch>
            <a:fillRect/>
          </a:stretch>
        </p:blipFill>
        <p:spPr>
          <a:xfrm>
            <a:off x="2566988" y="1846263"/>
            <a:ext cx="7119937" cy="4022725"/>
          </a:xfrm>
          <a:prstGeom prst="rect">
            <a:avLst/>
          </a:prstGeom>
        </p:spPr>
      </p:pic>
      <p:pic>
        <p:nvPicPr>
          <p:cNvPr id="5" name="Picture 4">
            <a:extLst>
              <a:ext uri="{FF2B5EF4-FFF2-40B4-BE49-F238E27FC236}">
                <a16:creationId xmlns:a16="http://schemas.microsoft.com/office/drawing/2014/main" id="{97074327-27E0-F1F0-9221-445166CB24B9}"/>
              </a:ext>
            </a:extLst>
          </p:cNvPr>
          <p:cNvPicPr>
            <a:picLocks noChangeAspect="1"/>
          </p:cNvPicPr>
          <p:nvPr/>
        </p:nvPicPr>
        <p:blipFill>
          <a:blip r:embed="rId5"/>
          <a:stretch>
            <a:fillRect/>
          </a:stretch>
        </p:blipFill>
        <p:spPr>
          <a:xfrm>
            <a:off x="457530" y="5306351"/>
            <a:ext cx="1875401" cy="642756"/>
          </a:xfrm>
          <a:prstGeom prst="rect">
            <a:avLst/>
          </a:prstGeom>
        </p:spPr>
      </p:pic>
    </p:spTree>
    <p:extLst>
      <p:ext uri="{BB962C8B-B14F-4D97-AF65-F5344CB8AC3E}">
        <p14:creationId xmlns:p14="http://schemas.microsoft.com/office/powerpoint/2010/main" val="5151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7F72-A0B8-AAEA-911C-A8F377E220D7}"/>
              </a:ext>
            </a:extLst>
          </p:cNvPr>
          <p:cNvSpPr>
            <a:spLocks noGrp="1"/>
          </p:cNvSpPr>
          <p:nvPr>
            <p:ph type="title"/>
          </p:nvPr>
        </p:nvSpPr>
        <p:spPr/>
        <p:txBody>
          <a:bodyPr>
            <a:normAutofit/>
          </a:bodyPr>
          <a:lstStyle/>
          <a:p>
            <a:r>
              <a:rPr lang="en-US" sz="4400" dirty="0"/>
              <a:t>Example: the impact of placement instability</a:t>
            </a:r>
          </a:p>
        </p:txBody>
      </p:sp>
      <p:pic>
        <p:nvPicPr>
          <p:cNvPr id="5" name="Picture 2">
            <a:extLst>
              <a:ext uri="{FF2B5EF4-FFF2-40B4-BE49-F238E27FC236}">
                <a16:creationId xmlns:a16="http://schemas.microsoft.com/office/drawing/2014/main" id="{5ADC6F95-203B-AF4F-A73F-A5195A8927F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401159" y="1876844"/>
            <a:ext cx="2243077" cy="4390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fographic reading: youth in group homes are 2.5 times more likely to enter the justice system; 90% of youth with 5+ placement changes will end up in the justice system.">
            <a:extLst>
              <a:ext uri="{FF2B5EF4-FFF2-40B4-BE49-F238E27FC236}">
                <a16:creationId xmlns:a16="http://schemas.microsoft.com/office/drawing/2014/main" id="{50B0F66D-4A0A-CCA2-6DC5-E63E29D36A19}"/>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t="3725" b="15648"/>
          <a:stretch/>
        </p:blipFill>
        <p:spPr bwMode="auto">
          <a:xfrm>
            <a:off x="1097280" y="2807785"/>
            <a:ext cx="5737176" cy="2312856"/>
          </a:xfrm>
          <a:prstGeom prst="rect">
            <a:avLst/>
          </a:prstGeom>
          <a:solidFill>
            <a:srgbClr val="FFFFFF"/>
          </a:solidFill>
        </p:spPr>
      </p:pic>
    </p:spTree>
    <p:extLst>
      <p:ext uri="{BB962C8B-B14F-4D97-AF65-F5344CB8AC3E}">
        <p14:creationId xmlns:p14="http://schemas.microsoft.com/office/powerpoint/2010/main" val="1327418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75A18-1628-FC47-BEA5-A3315395C1FE}"/>
              </a:ext>
            </a:extLst>
          </p:cNvPr>
          <p:cNvSpPr>
            <a:spLocks noGrp="1"/>
          </p:cNvSpPr>
          <p:nvPr>
            <p:ph type="title"/>
          </p:nvPr>
        </p:nvSpPr>
        <p:spPr/>
        <p:txBody>
          <a:bodyPr>
            <a:noAutofit/>
          </a:bodyPr>
          <a:lstStyle/>
          <a:p>
            <a:r>
              <a:rPr lang="en-US" sz="3200" dirty="0"/>
              <a:t>Agenda for today:	</a:t>
            </a:r>
            <a:br>
              <a:rPr lang="en-US" sz="3200" dirty="0"/>
            </a:br>
            <a:r>
              <a:rPr lang="en-US" sz="3200" dirty="0"/>
              <a:t>Systemic Considerations: A Trauma-Informed Approach to Child Welfare and Juvenile Justice</a:t>
            </a:r>
          </a:p>
        </p:txBody>
      </p:sp>
      <p:sp>
        <p:nvSpPr>
          <p:cNvPr id="5" name="Content Placeholder 4">
            <a:extLst>
              <a:ext uri="{FF2B5EF4-FFF2-40B4-BE49-F238E27FC236}">
                <a16:creationId xmlns:a16="http://schemas.microsoft.com/office/drawing/2014/main" id="{56A8B0D4-81EE-054C-8BAB-636865CC53BA}"/>
              </a:ext>
            </a:extLst>
          </p:cNvPr>
          <p:cNvSpPr>
            <a:spLocks noGrp="1"/>
          </p:cNvSpPr>
          <p:nvPr>
            <p:ph idx="1"/>
          </p:nvPr>
        </p:nvSpPr>
        <p:spPr/>
        <p:txBody>
          <a:bodyPr>
            <a:normAutofit fontScale="77500" lnSpcReduction="20000"/>
          </a:bodyPr>
          <a:lstStyle/>
          <a:p>
            <a:pPr marL="635508" lvl="1" indent="-342900">
              <a:lnSpc>
                <a:spcPct val="200000"/>
              </a:lnSpc>
              <a:spcBef>
                <a:spcPts val="0"/>
              </a:spcBef>
              <a:spcAft>
                <a:spcPts val="0"/>
              </a:spcAft>
              <a:buFont typeface="+mj-lt"/>
              <a:buAutoNum type="arabicPeriod"/>
            </a:pPr>
            <a:r>
              <a:rPr lang="en-US" sz="2400" b="0" i="0" u="none" strike="noStrike" dirty="0">
                <a:solidFill>
                  <a:srgbClr val="000000"/>
                </a:solidFill>
                <a:effectLst/>
              </a:rPr>
              <a:t>Recap of Sessions #1 - #4; review of key concepts. (12:00 – 12:10)</a:t>
            </a:r>
          </a:p>
          <a:p>
            <a:pPr marL="635508" lvl="1" indent="-342900">
              <a:lnSpc>
                <a:spcPct val="200000"/>
              </a:lnSpc>
              <a:spcBef>
                <a:spcPts val="0"/>
              </a:spcBef>
              <a:spcAft>
                <a:spcPts val="0"/>
              </a:spcAft>
              <a:buFont typeface="+mj-lt"/>
              <a:buAutoNum type="arabicPeriod"/>
            </a:pPr>
            <a:r>
              <a:rPr lang="en-US" sz="2400" dirty="0">
                <a:solidFill>
                  <a:srgbClr val="000000"/>
                </a:solidFill>
              </a:rPr>
              <a:t>What would trauma-informed child welfare and juvenile justice systems look like? (12:10 – 12:30)</a:t>
            </a:r>
          </a:p>
          <a:p>
            <a:pPr marL="635508" lvl="1" indent="-342900">
              <a:lnSpc>
                <a:spcPct val="200000"/>
              </a:lnSpc>
              <a:spcBef>
                <a:spcPts val="0"/>
              </a:spcBef>
              <a:spcAft>
                <a:spcPts val="0"/>
              </a:spcAft>
              <a:buFont typeface="+mj-lt"/>
              <a:buAutoNum type="arabicPeriod"/>
            </a:pPr>
            <a:r>
              <a:rPr lang="en-US" sz="2400" b="0" i="0" u="none" strike="noStrike" dirty="0">
                <a:solidFill>
                  <a:srgbClr val="000000"/>
                </a:solidFill>
                <a:effectLst/>
              </a:rPr>
              <a:t>What are positive </a:t>
            </a:r>
            <a:r>
              <a:rPr lang="en-US" sz="2400" dirty="0">
                <a:solidFill>
                  <a:srgbClr val="000000"/>
                </a:solidFill>
              </a:rPr>
              <a:t>childhood experiences and why do they matter? (12:30– 12:40)</a:t>
            </a:r>
          </a:p>
          <a:p>
            <a:pPr marL="635508" lvl="1" indent="-342900">
              <a:lnSpc>
                <a:spcPct val="200000"/>
              </a:lnSpc>
              <a:spcBef>
                <a:spcPts val="0"/>
              </a:spcBef>
              <a:spcAft>
                <a:spcPts val="0"/>
              </a:spcAft>
              <a:buFont typeface="+mj-lt"/>
              <a:buAutoNum type="arabicPeriod"/>
            </a:pPr>
            <a:r>
              <a:rPr lang="en-US" sz="2400" b="0" i="0" u="none" strike="noStrike" dirty="0">
                <a:solidFill>
                  <a:srgbClr val="000000"/>
                </a:solidFill>
                <a:effectLst/>
              </a:rPr>
              <a:t>What is Kansas currently doing to reform these systems? (12:40 – 12:45)</a:t>
            </a:r>
          </a:p>
          <a:p>
            <a:pPr marL="635508" lvl="1" indent="-342900">
              <a:lnSpc>
                <a:spcPct val="200000"/>
              </a:lnSpc>
              <a:spcBef>
                <a:spcPts val="0"/>
              </a:spcBef>
              <a:spcAft>
                <a:spcPts val="0"/>
              </a:spcAft>
              <a:buFont typeface="+mj-lt"/>
              <a:buAutoNum type="arabicPeriod"/>
            </a:pPr>
            <a:r>
              <a:rPr lang="en-US" sz="2400" dirty="0">
                <a:solidFill>
                  <a:srgbClr val="000000"/>
                </a:solidFill>
              </a:rPr>
              <a:t>What lies ahead? (12:45 – 12:50)</a:t>
            </a:r>
            <a:endParaRPr lang="en-US" sz="2400" b="0" i="0" u="none" strike="noStrike" dirty="0">
              <a:solidFill>
                <a:srgbClr val="000000"/>
              </a:solidFill>
              <a:effectLst/>
            </a:endParaRPr>
          </a:p>
          <a:p>
            <a:pPr marL="0" indent="0">
              <a:spcBef>
                <a:spcPts val="0"/>
              </a:spcBef>
              <a:spcAft>
                <a:spcPts val="0"/>
              </a:spcAft>
              <a:buNone/>
            </a:pPr>
            <a:endParaRPr lang="en-US" b="0" dirty="0">
              <a:effectLst/>
            </a:endParaRPr>
          </a:p>
          <a:p>
            <a:br>
              <a:rPr lang="en-US" dirty="0"/>
            </a:br>
            <a:endParaRPr lang="en-US" dirty="0"/>
          </a:p>
        </p:txBody>
      </p:sp>
      <p:pic>
        <p:nvPicPr>
          <p:cNvPr id="3" name="Picture 2">
            <a:extLst>
              <a:ext uri="{FF2B5EF4-FFF2-40B4-BE49-F238E27FC236}">
                <a16:creationId xmlns:a16="http://schemas.microsoft.com/office/drawing/2014/main" id="{88C953F1-D542-5E57-9D4C-FB07BC9087D4}"/>
              </a:ext>
            </a:extLst>
          </p:cNvPr>
          <p:cNvPicPr>
            <a:picLocks noChangeAspect="1"/>
          </p:cNvPicPr>
          <p:nvPr/>
        </p:nvPicPr>
        <p:blipFill>
          <a:blip r:embed="rId3"/>
          <a:stretch>
            <a:fillRect/>
          </a:stretch>
        </p:blipFill>
        <p:spPr>
          <a:xfrm>
            <a:off x="457530" y="5306351"/>
            <a:ext cx="1875401" cy="642756"/>
          </a:xfrm>
          <a:prstGeom prst="rect">
            <a:avLst/>
          </a:prstGeom>
        </p:spPr>
      </p:pic>
    </p:spTree>
    <p:extLst>
      <p:ext uri="{BB962C8B-B14F-4D97-AF65-F5344CB8AC3E}">
        <p14:creationId xmlns:p14="http://schemas.microsoft.com/office/powerpoint/2010/main" val="2929381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70875-DC12-C08F-F243-F45C1A09BFBE}"/>
              </a:ext>
            </a:extLst>
          </p:cNvPr>
          <p:cNvSpPr>
            <a:spLocks noGrp="1"/>
          </p:cNvSpPr>
          <p:nvPr>
            <p:ph type="title"/>
          </p:nvPr>
        </p:nvSpPr>
        <p:spPr/>
        <p:txBody>
          <a:bodyPr/>
          <a:lstStyle/>
          <a:p>
            <a:r>
              <a:rPr lang="en-US" dirty="0"/>
              <a:t>Part 3. What are Positive Childhood Experiences?</a:t>
            </a:r>
          </a:p>
        </p:txBody>
      </p:sp>
      <p:sp>
        <p:nvSpPr>
          <p:cNvPr id="6" name="Text Placeholder 5">
            <a:extLst>
              <a:ext uri="{FF2B5EF4-FFF2-40B4-BE49-F238E27FC236}">
                <a16:creationId xmlns:a16="http://schemas.microsoft.com/office/drawing/2014/main" id="{1B86C775-1A6D-712B-746C-BA9570FAB4C3}"/>
              </a:ext>
            </a:extLst>
          </p:cNvPr>
          <p:cNvSpPr>
            <a:spLocks noGrp="1"/>
          </p:cNvSpPr>
          <p:nvPr>
            <p:ph type="body" sz="half" idx="2"/>
          </p:nvPr>
        </p:nvSpPr>
        <p:spPr/>
        <p:txBody>
          <a:bodyPr/>
          <a:lstStyle/>
          <a:p>
            <a:endParaRPr lang="en-US" dirty="0"/>
          </a:p>
          <a:p>
            <a:r>
              <a:rPr lang="en-US" dirty="0"/>
              <a:t>Adverse Childhood Experiences are traumatic events that happen before a child reaches the age of 18.</a:t>
            </a:r>
          </a:p>
          <a:p>
            <a:r>
              <a:rPr lang="en-US" dirty="0"/>
              <a:t>Positive Childhood Experiences are experiences during childhood that promote safe, stable, and nurturing relationships and environments. </a:t>
            </a:r>
          </a:p>
          <a:p>
            <a:r>
              <a:rPr lang="en-US" dirty="0"/>
              <a:t>Families have a central role to play, but other adults are also sources of PCEs.</a:t>
            </a:r>
          </a:p>
        </p:txBody>
      </p:sp>
      <p:pic>
        <p:nvPicPr>
          <p:cNvPr id="1026" name="Picture 2" descr="Positive Childhood Experiences: Building resilience and mitigating toxic  stress through safety and connection">
            <a:extLst>
              <a:ext uri="{FF2B5EF4-FFF2-40B4-BE49-F238E27FC236}">
                <a16:creationId xmlns:a16="http://schemas.microsoft.com/office/drawing/2014/main" id="{EFA7A4FA-170C-7DA4-F8D2-73D1721DA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781" y="1503335"/>
            <a:ext cx="4851400" cy="3429561"/>
          </a:xfrm>
          <a:prstGeom prst="rect">
            <a:avLst/>
          </a:prstGeom>
          <a:noFill/>
          <a:extLst>
            <a:ext uri="{909E8E84-426E-40DD-AFC4-6F175D3DCCD1}">
              <a14:hiddenFill xmlns:a14="http://schemas.microsoft.com/office/drawing/2010/main">
                <a:solidFill>
                  <a:srgbClr val="FFFFFF"/>
                </a:solidFill>
              </a14:hiddenFill>
            </a:ext>
          </a:extLst>
        </p:spPr>
      </p:pic>
      <p:pic>
        <p:nvPicPr>
          <p:cNvPr id="22" name="Content Placeholder 17">
            <a:extLst>
              <a:ext uri="{FF2B5EF4-FFF2-40B4-BE49-F238E27FC236}">
                <a16:creationId xmlns:a16="http://schemas.microsoft.com/office/drawing/2014/main" id="{CC08B505-795C-CF16-A600-CE4DD2669AB6}"/>
              </a:ext>
            </a:extLst>
          </p:cNvPr>
          <p:cNvPicPr>
            <a:picLocks noGrp="1" noChangeAspect="1"/>
          </p:cNvPicPr>
          <p:nvPr>
            <p:ph idx="1"/>
          </p:nvPr>
        </p:nvPicPr>
        <p:blipFill>
          <a:blip r:embed="rId4"/>
          <a:stretch>
            <a:fillRect/>
          </a:stretch>
        </p:blipFill>
        <p:spPr>
          <a:xfrm>
            <a:off x="7340600" y="112961"/>
            <a:ext cx="4851400" cy="6745039"/>
          </a:xfrm>
        </p:spPr>
      </p:pic>
    </p:spTree>
    <p:extLst>
      <p:ext uri="{BB962C8B-B14F-4D97-AF65-F5344CB8AC3E}">
        <p14:creationId xmlns:p14="http://schemas.microsoft.com/office/powerpoint/2010/main" val="2018994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17A8A0-B346-A991-6DD7-CE21824E7695}"/>
              </a:ext>
            </a:extLst>
          </p:cNvPr>
          <p:cNvSpPr>
            <a:spLocks noGrp="1"/>
          </p:cNvSpPr>
          <p:nvPr>
            <p:ph type="title"/>
          </p:nvPr>
        </p:nvSpPr>
        <p:spPr/>
        <p:txBody>
          <a:bodyPr/>
          <a:lstStyle/>
          <a:p>
            <a:r>
              <a:rPr lang="en-US" dirty="0"/>
              <a:t>Positive Childhood Experiences</a:t>
            </a:r>
          </a:p>
        </p:txBody>
      </p:sp>
      <p:pic>
        <p:nvPicPr>
          <p:cNvPr id="10" name="Online Media 9" descr="Episode 9: Positive Childhood Experiences (PCEs) - Supportive Strategies Series">
            <a:hlinkClick r:id="" action="ppaction://media"/>
            <a:extLst>
              <a:ext uri="{FF2B5EF4-FFF2-40B4-BE49-F238E27FC236}">
                <a16:creationId xmlns:a16="http://schemas.microsoft.com/office/drawing/2014/main" id="{8BDF1AA9-8992-1D14-618A-1592CD9588EC}"/>
              </a:ext>
            </a:extLst>
          </p:cNvPr>
          <p:cNvPicPr>
            <a:picLocks noGrp="1" noRot="1" noChangeAspect="1"/>
          </p:cNvPicPr>
          <p:nvPr>
            <p:ph idx="1"/>
            <a:videoFile r:link="rId1"/>
          </p:nvPr>
        </p:nvPicPr>
        <p:blipFill>
          <a:blip r:embed="rId4"/>
          <a:stretch>
            <a:fillRect/>
          </a:stretch>
        </p:blipFill>
        <p:spPr>
          <a:xfrm>
            <a:off x="2566988" y="1846263"/>
            <a:ext cx="7119937" cy="4022725"/>
          </a:xfrm>
          <a:prstGeom prst="rect">
            <a:avLst/>
          </a:prstGeom>
        </p:spPr>
      </p:pic>
    </p:spTree>
    <p:extLst>
      <p:ext uri="{BB962C8B-B14F-4D97-AF65-F5344CB8AC3E}">
        <p14:creationId xmlns:p14="http://schemas.microsoft.com/office/powerpoint/2010/main" val="384830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A8B6C3A-A851-57B5-DBF1-38E4CF5B5892}"/>
              </a:ext>
            </a:extLst>
          </p:cNvPr>
          <p:cNvSpPr>
            <a:spLocks noGrp="1"/>
          </p:cNvSpPr>
          <p:nvPr>
            <p:ph type="title"/>
          </p:nvPr>
        </p:nvSpPr>
        <p:spPr>
          <a:xfrm>
            <a:off x="1097280" y="286603"/>
            <a:ext cx="10058400" cy="1450757"/>
          </a:xfrm>
        </p:spPr>
        <p:txBody>
          <a:bodyPr anchor="b">
            <a:normAutofit/>
          </a:bodyPr>
          <a:lstStyle/>
          <a:p>
            <a:r>
              <a:rPr lang="en-US" dirty="0"/>
              <a:t>Buffering ACEs</a:t>
            </a:r>
          </a:p>
        </p:txBody>
      </p:sp>
      <p:pic>
        <p:nvPicPr>
          <p:cNvPr id="5" name="Content Placeholder 4" descr="A poster with text and images of different colored circles&#10;&#10;Description automatically generated with medium confidence">
            <a:extLst>
              <a:ext uri="{FF2B5EF4-FFF2-40B4-BE49-F238E27FC236}">
                <a16:creationId xmlns:a16="http://schemas.microsoft.com/office/drawing/2014/main" id="{1CF92698-DE4B-3C2A-46AF-E9E56488A131}"/>
              </a:ext>
            </a:extLst>
          </p:cNvPr>
          <p:cNvPicPr>
            <a:picLocks noGrp="1" noChangeAspect="1"/>
          </p:cNvPicPr>
          <p:nvPr>
            <p:ph sz="half" idx="1"/>
          </p:nvPr>
        </p:nvPicPr>
        <p:blipFill>
          <a:blip r:embed="rId3"/>
          <a:stretch>
            <a:fillRect/>
          </a:stretch>
        </p:blipFill>
        <p:spPr>
          <a:xfrm>
            <a:off x="1448601" y="1845734"/>
            <a:ext cx="4235116" cy="4023360"/>
          </a:xfrm>
          <a:noFill/>
        </p:spPr>
      </p:pic>
      <p:sp>
        <p:nvSpPr>
          <p:cNvPr id="12" name="Text Placeholder 3">
            <a:extLst>
              <a:ext uri="{FF2B5EF4-FFF2-40B4-BE49-F238E27FC236}">
                <a16:creationId xmlns:a16="http://schemas.microsoft.com/office/drawing/2014/main" id="{8A563721-76DE-374E-D4B9-F6F24107E7FC}"/>
              </a:ext>
            </a:extLst>
          </p:cNvPr>
          <p:cNvSpPr>
            <a:spLocks noGrp="1"/>
          </p:cNvSpPr>
          <p:nvPr>
            <p:ph sz="half" idx="2"/>
          </p:nvPr>
        </p:nvSpPr>
        <p:spPr>
          <a:xfrm>
            <a:off x="6217920" y="1845735"/>
            <a:ext cx="4937760" cy="4023360"/>
          </a:xfrm>
        </p:spPr>
        <p:txBody>
          <a:bodyPr>
            <a:normAutofit/>
          </a:bodyPr>
          <a:lstStyle/>
          <a:p>
            <a:r>
              <a:rPr lang="en-US" dirty="0"/>
              <a:t>The Centers for Disease Control and Prevention (CDC) has issued recommendations on community-based approaches to Positive Childhood Experiences (PCEs).</a:t>
            </a:r>
          </a:p>
          <a:p>
            <a:r>
              <a:rPr lang="en-US" dirty="0"/>
              <a:t>These actions strengthen and support families, protect children from violence, and help set them up for a safe, stable, and productive future.</a:t>
            </a:r>
          </a:p>
          <a:p>
            <a:r>
              <a:rPr lang="en-US" dirty="0"/>
              <a:t>PCEs also buffer ACEs. Kids in tough circumstances can benefit significantly from them. </a:t>
            </a:r>
          </a:p>
        </p:txBody>
      </p:sp>
    </p:spTree>
    <p:extLst>
      <p:ext uri="{BB962C8B-B14F-4D97-AF65-F5344CB8AC3E}">
        <p14:creationId xmlns:p14="http://schemas.microsoft.com/office/powerpoint/2010/main" val="3417278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85E00-5664-2A4A-9518-C064A73D119F}"/>
              </a:ext>
            </a:extLst>
          </p:cNvPr>
          <p:cNvSpPr>
            <a:spLocks noGrp="1"/>
          </p:cNvSpPr>
          <p:nvPr>
            <p:ph type="title"/>
          </p:nvPr>
        </p:nvSpPr>
        <p:spPr>
          <a:xfrm>
            <a:off x="1097280" y="286603"/>
            <a:ext cx="10058400" cy="1450757"/>
          </a:xfrm>
        </p:spPr>
        <p:txBody>
          <a:bodyPr anchor="b">
            <a:normAutofit/>
          </a:bodyPr>
          <a:lstStyle/>
          <a:p>
            <a:r>
              <a:rPr lang="en-US" dirty="0"/>
              <a:t>The STRENGTH Framework for Child Welfare and Juvenile Justice</a:t>
            </a:r>
          </a:p>
        </p:txBody>
      </p:sp>
      <p:graphicFrame>
        <p:nvGraphicFramePr>
          <p:cNvPr id="7" name="Content Placeholder 4">
            <a:extLst>
              <a:ext uri="{FF2B5EF4-FFF2-40B4-BE49-F238E27FC236}">
                <a16:creationId xmlns:a16="http://schemas.microsoft.com/office/drawing/2014/main" id="{6C839329-DB5E-431F-7783-BFFEB62644AA}"/>
              </a:ext>
            </a:extLst>
          </p:cNvPr>
          <p:cNvGraphicFramePr>
            <a:graphicFrameLocks noGrp="1"/>
          </p:cNvGraphicFramePr>
          <p:nvPr>
            <p:ph idx="1"/>
            <p:extLst>
              <p:ext uri="{D42A27DB-BD31-4B8C-83A1-F6EECF244321}">
                <p14:modId xmlns:p14="http://schemas.microsoft.com/office/powerpoint/2010/main" val="4167482925"/>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856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3D46B5-27D8-D42A-1394-149F82657C71}"/>
              </a:ext>
            </a:extLst>
          </p:cNvPr>
          <p:cNvSpPr>
            <a:spLocks noGrp="1"/>
          </p:cNvSpPr>
          <p:nvPr>
            <p:ph type="title"/>
          </p:nvPr>
        </p:nvSpPr>
        <p:spPr/>
        <p:txBody>
          <a:bodyPr>
            <a:normAutofit/>
          </a:bodyPr>
          <a:lstStyle/>
          <a:p>
            <a:r>
              <a:rPr lang="en-US" sz="3200" dirty="0"/>
              <a:t>Part 4. A snapshot of trauma-informed systems reform in Kansas</a:t>
            </a:r>
          </a:p>
        </p:txBody>
      </p:sp>
      <p:sp>
        <p:nvSpPr>
          <p:cNvPr id="7" name="Text Placeholder 6">
            <a:extLst>
              <a:ext uri="{FF2B5EF4-FFF2-40B4-BE49-F238E27FC236}">
                <a16:creationId xmlns:a16="http://schemas.microsoft.com/office/drawing/2014/main" id="{5F9398AA-72D8-460F-157A-EA5B4EA8592E}"/>
              </a:ext>
            </a:extLst>
          </p:cNvPr>
          <p:cNvSpPr>
            <a:spLocks noGrp="1"/>
          </p:cNvSpPr>
          <p:nvPr>
            <p:ph type="body" sz="half" idx="2"/>
          </p:nvPr>
        </p:nvSpPr>
        <p:spPr/>
        <p:txBody>
          <a:bodyPr/>
          <a:lstStyle/>
          <a:p>
            <a:endParaRPr lang="en-US" dirty="0"/>
          </a:p>
          <a:p>
            <a:r>
              <a:rPr lang="en-US" dirty="0"/>
              <a:t>SB 367 and its implementation, the Kansas Family First Prevention Services Act, and continuing implementation of the crossover youth practice model in Kansas are three examples of reforms in progress.</a:t>
            </a:r>
          </a:p>
        </p:txBody>
      </p:sp>
      <p:pic>
        <p:nvPicPr>
          <p:cNvPr id="2050" name="Picture 2" descr="Building Resilient, Trauma-Informed Cultures Registration, Mon, Nov 6, 2023  at 8:15 AM | Eventbrite">
            <a:extLst>
              <a:ext uri="{FF2B5EF4-FFF2-40B4-BE49-F238E27FC236}">
                <a16:creationId xmlns:a16="http://schemas.microsoft.com/office/drawing/2014/main" id="{77D538F3-096B-65DF-679B-D5D6B46354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0600" y="1737519"/>
            <a:ext cx="6492875" cy="324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78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5DB1C-38A8-E09B-6167-8C6A3C2B6CB9}"/>
              </a:ext>
            </a:extLst>
          </p:cNvPr>
          <p:cNvSpPr>
            <a:spLocks noGrp="1"/>
          </p:cNvSpPr>
          <p:nvPr>
            <p:ph type="title"/>
          </p:nvPr>
        </p:nvSpPr>
        <p:spPr/>
        <p:txBody>
          <a:bodyPr/>
          <a:lstStyle/>
          <a:p>
            <a:r>
              <a:rPr lang="en-US" dirty="0"/>
              <a:t>S.B. 367</a:t>
            </a:r>
          </a:p>
        </p:txBody>
      </p:sp>
      <p:pic>
        <p:nvPicPr>
          <p:cNvPr id="9" name="Content Placeholder 8" descr="A cover of a book&#10;&#10;Description automatically generated">
            <a:extLst>
              <a:ext uri="{FF2B5EF4-FFF2-40B4-BE49-F238E27FC236}">
                <a16:creationId xmlns:a16="http://schemas.microsoft.com/office/drawing/2014/main" id="{0D957131-2057-82AF-E813-9222170F43A0}"/>
              </a:ext>
            </a:extLst>
          </p:cNvPr>
          <p:cNvPicPr>
            <a:picLocks noGrp="1" noChangeAspect="1"/>
          </p:cNvPicPr>
          <p:nvPr>
            <p:ph sz="half" idx="1"/>
          </p:nvPr>
        </p:nvPicPr>
        <p:blipFill>
          <a:blip r:embed="rId3"/>
          <a:stretch>
            <a:fillRect/>
          </a:stretch>
        </p:blipFill>
        <p:spPr>
          <a:xfrm>
            <a:off x="2011436" y="1846263"/>
            <a:ext cx="3109766" cy="4022725"/>
          </a:xfrm>
        </p:spPr>
      </p:pic>
      <p:sp>
        <p:nvSpPr>
          <p:cNvPr id="7" name="Content Placeholder 6">
            <a:extLst>
              <a:ext uri="{FF2B5EF4-FFF2-40B4-BE49-F238E27FC236}">
                <a16:creationId xmlns:a16="http://schemas.microsoft.com/office/drawing/2014/main" id="{2075661F-3FF5-AE0F-BF35-D7BB29E9E7EC}"/>
              </a:ext>
            </a:extLst>
          </p:cNvPr>
          <p:cNvSpPr>
            <a:spLocks noGrp="1"/>
          </p:cNvSpPr>
          <p:nvPr>
            <p:ph sz="half" idx="2"/>
          </p:nvPr>
        </p:nvSpPr>
        <p:spPr/>
        <p:txBody>
          <a:bodyPr>
            <a:normAutofit/>
          </a:bodyPr>
          <a:lstStyle/>
          <a:p>
            <a:r>
              <a:rPr lang="en-US" dirty="0"/>
              <a:t>Accomplishments: </a:t>
            </a:r>
          </a:p>
          <a:p>
            <a:pPr marL="457200" indent="-457200">
              <a:buFont typeface="+mj-lt"/>
              <a:buAutoNum type="arabicPeriod"/>
            </a:pPr>
            <a:r>
              <a:rPr lang="en-US" sz="1600" dirty="0"/>
              <a:t>Between FY2015 and 2020, the annual average number of youth entering the juvenile justice system fell more than 24%.</a:t>
            </a:r>
          </a:p>
          <a:p>
            <a:pPr marL="457200" indent="-457200">
              <a:buFont typeface="+mj-lt"/>
              <a:buAutoNum type="arabicPeriod"/>
            </a:pPr>
            <a:r>
              <a:rPr lang="en-US" sz="1600" dirty="0"/>
              <a:t>Average number of youth in custody fell 88% between FY2015 and 2020.</a:t>
            </a:r>
          </a:p>
          <a:p>
            <a:pPr indent="0">
              <a:buNone/>
            </a:pPr>
            <a:r>
              <a:rPr lang="en-US" dirty="0"/>
              <a:t>Obstacles and difficulties:</a:t>
            </a:r>
          </a:p>
          <a:p>
            <a:pPr marL="548640" indent="-457200">
              <a:buFont typeface="+mj-lt"/>
              <a:buAutoNum type="arabicPeriod"/>
            </a:pPr>
            <a:r>
              <a:rPr lang="en-US" sz="1600" dirty="0"/>
              <a:t>As of 2019, Black youth in Kansas were incarcerated at 5 times the rate of white youth, and Latino/a youth at 1.4 times the rate of white youth.</a:t>
            </a:r>
          </a:p>
          <a:p>
            <a:pPr marL="548640" indent="-457200">
              <a:buFont typeface="+mj-lt"/>
              <a:buAutoNum type="arabicPeriod"/>
            </a:pPr>
            <a:r>
              <a:rPr lang="en-US" sz="1600" dirty="0"/>
              <a:t>Money saved when fewer youth were incarcerated went to general savings, rather than funding needed services for youth.</a:t>
            </a:r>
          </a:p>
        </p:txBody>
      </p:sp>
    </p:spTree>
    <p:extLst>
      <p:ext uri="{BB962C8B-B14F-4D97-AF65-F5344CB8AC3E}">
        <p14:creationId xmlns:p14="http://schemas.microsoft.com/office/powerpoint/2010/main" val="1071413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8BF033-ECD1-B631-FB2D-AE20C957BC3B}"/>
              </a:ext>
            </a:extLst>
          </p:cNvPr>
          <p:cNvSpPr>
            <a:spLocks noGrp="1"/>
          </p:cNvSpPr>
          <p:nvPr>
            <p:ph type="title"/>
          </p:nvPr>
        </p:nvSpPr>
        <p:spPr>
          <a:xfrm>
            <a:off x="1097280" y="286603"/>
            <a:ext cx="10058400" cy="1450757"/>
          </a:xfrm>
        </p:spPr>
        <p:txBody>
          <a:bodyPr anchor="b">
            <a:normAutofit/>
          </a:bodyPr>
          <a:lstStyle/>
          <a:p>
            <a:r>
              <a:rPr lang="en-US" dirty="0"/>
              <a:t>Kansas Family First Prevention Services Act</a:t>
            </a:r>
          </a:p>
        </p:txBody>
      </p:sp>
      <p:pic>
        <p:nvPicPr>
          <p:cNvPr id="13" name="Picture Placeholder 12" descr="A diagram of a service track&#10;&#10;Description automatically generated">
            <a:extLst>
              <a:ext uri="{FF2B5EF4-FFF2-40B4-BE49-F238E27FC236}">
                <a16:creationId xmlns:a16="http://schemas.microsoft.com/office/drawing/2014/main" id="{FF857C15-CB2F-FD1B-3ED6-D2D05D0BA450}"/>
              </a:ext>
            </a:extLst>
          </p:cNvPr>
          <p:cNvPicPr>
            <a:picLocks noGrp="1" noChangeAspect="1"/>
          </p:cNvPicPr>
          <p:nvPr>
            <p:ph sz="half" idx="1"/>
          </p:nvPr>
        </p:nvPicPr>
        <p:blipFill>
          <a:blip r:embed="rId3"/>
          <a:stretch>
            <a:fillRect/>
          </a:stretch>
        </p:blipFill>
        <p:spPr>
          <a:xfrm>
            <a:off x="302019" y="2103007"/>
            <a:ext cx="5793981" cy="3766088"/>
          </a:xfrm>
          <a:noFill/>
        </p:spPr>
      </p:pic>
      <p:sp>
        <p:nvSpPr>
          <p:cNvPr id="7" name="Text Placeholder 6">
            <a:extLst>
              <a:ext uri="{FF2B5EF4-FFF2-40B4-BE49-F238E27FC236}">
                <a16:creationId xmlns:a16="http://schemas.microsoft.com/office/drawing/2014/main" id="{C44DEA1C-4015-BDE4-083F-031349FF4890}"/>
              </a:ext>
            </a:extLst>
          </p:cNvPr>
          <p:cNvSpPr>
            <a:spLocks noGrp="1"/>
          </p:cNvSpPr>
          <p:nvPr>
            <p:ph sz="half" idx="2"/>
          </p:nvPr>
        </p:nvSpPr>
        <p:spPr>
          <a:xfrm>
            <a:off x="6217920" y="1845735"/>
            <a:ext cx="4937760" cy="4023360"/>
          </a:xfrm>
        </p:spPr>
        <p:txBody>
          <a:bodyPr>
            <a:normAutofit/>
          </a:bodyPr>
          <a:lstStyle/>
          <a:p>
            <a:endParaRPr lang="en-US" dirty="0"/>
          </a:p>
          <a:p>
            <a:endParaRPr lang="en-US" dirty="0"/>
          </a:p>
          <a:p>
            <a:r>
              <a:rPr lang="en-US" dirty="0"/>
              <a:t>The FFPSA , a federal law, was enacted as part of Public Law 115-123. It authorized new optional Title IV-E funding for time-limited prevention services for mental health, substance abuse, and parent skill-based programs to benefit children or youth who are at risk of foster care and their parents or caregivers. Kansas is the recipient of a federal FFPSA grant.</a:t>
            </a:r>
          </a:p>
        </p:txBody>
      </p:sp>
    </p:spTree>
    <p:extLst>
      <p:ext uri="{BB962C8B-B14F-4D97-AF65-F5344CB8AC3E}">
        <p14:creationId xmlns:p14="http://schemas.microsoft.com/office/powerpoint/2010/main" val="4035928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55225-D37E-1064-789A-5358395AA991}"/>
              </a:ext>
            </a:extLst>
          </p:cNvPr>
          <p:cNvSpPr>
            <a:spLocks noGrp="1"/>
          </p:cNvSpPr>
          <p:nvPr>
            <p:ph type="title"/>
          </p:nvPr>
        </p:nvSpPr>
        <p:spPr>
          <a:xfrm>
            <a:off x="1097280" y="5074920"/>
            <a:ext cx="10113264" cy="822960"/>
          </a:xfrm>
        </p:spPr>
        <p:txBody>
          <a:bodyPr anchor="b">
            <a:normAutofit/>
          </a:bodyPr>
          <a:lstStyle/>
          <a:p>
            <a:r>
              <a:rPr lang="en-US" dirty="0"/>
              <a:t>Crossover Youth Practice Model</a:t>
            </a:r>
          </a:p>
        </p:txBody>
      </p:sp>
      <p:pic>
        <p:nvPicPr>
          <p:cNvPr id="6" name="Content Placeholder 5" descr="A diagram of a diagram&#10;&#10;Description automatically generated">
            <a:extLst>
              <a:ext uri="{FF2B5EF4-FFF2-40B4-BE49-F238E27FC236}">
                <a16:creationId xmlns:a16="http://schemas.microsoft.com/office/drawing/2014/main" id="{1FB7A646-F54D-6B33-7E6B-076EA7DD2A81}"/>
              </a:ext>
            </a:extLst>
          </p:cNvPr>
          <p:cNvPicPr>
            <a:picLocks noGrp="1" noChangeAspect="1"/>
          </p:cNvPicPr>
          <p:nvPr>
            <p:ph type="pic" idx="1"/>
          </p:nvPr>
        </p:nvPicPr>
        <p:blipFill>
          <a:blip r:embed="rId3"/>
          <a:stretch/>
        </p:blipFill>
        <p:spPr>
          <a:xfrm>
            <a:off x="1277306" y="0"/>
            <a:ext cx="9637402" cy="4915076"/>
          </a:xfrm>
          <a:noFill/>
        </p:spPr>
      </p:pic>
      <p:sp>
        <p:nvSpPr>
          <p:cNvPr id="11" name="Text Placeholder 3">
            <a:extLst>
              <a:ext uri="{FF2B5EF4-FFF2-40B4-BE49-F238E27FC236}">
                <a16:creationId xmlns:a16="http://schemas.microsoft.com/office/drawing/2014/main" id="{C4B9064A-DA82-2F74-E497-BC31383D02D3}"/>
              </a:ext>
            </a:extLst>
          </p:cNvPr>
          <p:cNvSpPr>
            <a:spLocks noGrp="1"/>
          </p:cNvSpPr>
          <p:nvPr>
            <p:ph type="body" sz="half" idx="2"/>
          </p:nvPr>
        </p:nvSpPr>
        <p:spPr>
          <a:xfrm>
            <a:off x="1097280" y="5907023"/>
            <a:ext cx="10113264" cy="594360"/>
          </a:xfrm>
        </p:spPr>
        <p:txBody>
          <a:bodyPr/>
          <a:lstStyle/>
          <a:p>
            <a:endParaRPr lang="en-US"/>
          </a:p>
        </p:txBody>
      </p:sp>
    </p:spTree>
    <p:extLst>
      <p:ext uri="{BB962C8B-B14F-4D97-AF65-F5344CB8AC3E}">
        <p14:creationId xmlns:p14="http://schemas.microsoft.com/office/powerpoint/2010/main" val="3886491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BFCC57-5B95-3377-9BCC-B40AA2A0EB0D}"/>
              </a:ext>
            </a:extLst>
          </p:cNvPr>
          <p:cNvSpPr>
            <a:spLocks noGrp="1"/>
          </p:cNvSpPr>
          <p:nvPr>
            <p:ph type="title"/>
          </p:nvPr>
        </p:nvSpPr>
        <p:spPr/>
        <p:txBody>
          <a:bodyPr/>
          <a:lstStyle/>
          <a:p>
            <a:r>
              <a:rPr lang="en-US" dirty="0"/>
              <a:t>The CYPM Team in Kansas</a:t>
            </a:r>
          </a:p>
        </p:txBody>
      </p:sp>
      <p:pic>
        <p:nvPicPr>
          <p:cNvPr id="13" name="Content Placeholder 12" descr="A screenshot of a computer&#10;&#10;Description automatically generated">
            <a:extLst>
              <a:ext uri="{FF2B5EF4-FFF2-40B4-BE49-F238E27FC236}">
                <a16:creationId xmlns:a16="http://schemas.microsoft.com/office/drawing/2014/main" id="{E75BFE9F-2F84-436D-897F-7DD619BDF069}"/>
              </a:ext>
            </a:extLst>
          </p:cNvPr>
          <p:cNvPicPr>
            <a:picLocks noGrp="1" noChangeAspect="1"/>
          </p:cNvPicPr>
          <p:nvPr>
            <p:ph sz="half" idx="1"/>
          </p:nvPr>
        </p:nvPicPr>
        <p:blipFill>
          <a:blip r:embed="rId3"/>
          <a:stretch>
            <a:fillRect/>
          </a:stretch>
        </p:blipFill>
        <p:spPr>
          <a:xfrm>
            <a:off x="77504" y="2167129"/>
            <a:ext cx="6140416" cy="1450757"/>
          </a:xfrm>
        </p:spPr>
      </p:pic>
      <p:sp>
        <p:nvSpPr>
          <p:cNvPr id="17" name="Content Placeholder 16">
            <a:extLst>
              <a:ext uri="{FF2B5EF4-FFF2-40B4-BE49-F238E27FC236}">
                <a16:creationId xmlns:a16="http://schemas.microsoft.com/office/drawing/2014/main" id="{24F5FC5E-7033-343D-1B14-8B688D6421D1}"/>
              </a:ext>
            </a:extLst>
          </p:cNvPr>
          <p:cNvSpPr>
            <a:spLocks noGrp="1"/>
          </p:cNvSpPr>
          <p:nvPr>
            <p:ph sz="half" idx="2"/>
          </p:nvPr>
        </p:nvSpPr>
        <p:spPr/>
        <p:txBody>
          <a:bodyPr>
            <a:normAutofit/>
          </a:bodyPr>
          <a:lstStyle/>
          <a:p>
            <a:endParaRPr lang="en-US" dirty="0"/>
          </a:p>
          <a:p>
            <a:endParaRPr lang="en-US" dirty="0"/>
          </a:p>
          <a:p>
            <a:endParaRPr lang="en-US" dirty="0"/>
          </a:p>
          <a:p>
            <a:r>
              <a:rPr lang="en-US" dirty="0"/>
              <a:t>Goals of the Kansas Crossover State Policy Team:</a:t>
            </a:r>
          </a:p>
          <a:p>
            <a:pPr lvl="1"/>
            <a:r>
              <a:rPr lang="en-US" dirty="0"/>
              <a:t>Information Sharing and Data Collection</a:t>
            </a:r>
          </a:p>
          <a:p>
            <a:pPr lvl="1"/>
            <a:r>
              <a:rPr lang="en-US" dirty="0"/>
              <a:t>Prevention</a:t>
            </a:r>
          </a:p>
          <a:p>
            <a:pPr lvl="1"/>
            <a:r>
              <a:rPr lang="en-US" dirty="0"/>
              <a:t>Service Quality and Accessibility</a:t>
            </a:r>
          </a:p>
        </p:txBody>
      </p:sp>
      <p:pic>
        <p:nvPicPr>
          <p:cNvPr id="3" name="Picture 2" descr="A close-up of a newspaper&#10;&#10;Description automatically generated">
            <a:extLst>
              <a:ext uri="{FF2B5EF4-FFF2-40B4-BE49-F238E27FC236}">
                <a16:creationId xmlns:a16="http://schemas.microsoft.com/office/drawing/2014/main" id="{AE9302B9-19A9-73C2-5CFF-FD6BA58717F3}"/>
              </a:ext>
            </a:extLst>
          </p:cNvPr>
          <p:cNvPicPr>
            <a:picLocks noChangeAspect="1"/>
          </p:cNvPicPr>
          <p:nvPr/>
        </p:nvPicPr>
        <p:blipFill>
          <a:blip r:embed="rId4"/>
          <a:stretch>
            <a:fillRect/>
          </a:stretch>
        </p:blipFill>
        <p:spPr>
          <a:xfrm>
            <a:off x="47024" y="4047656"/>
            <a:ext cx="6048976" cy="1821439"/>
          </a:xfrm>
          <a:prstGeom prst="rect">
            <a:avLst/>
          </a:prstGeom>
        </p:spPr>
      </p:pic>
    </p:spTree>
    <p:extLst>
      <p:ext uri="{BB962C8B-B14F-4D97-AF65-F5344CB8AC3E}">
        <p14:creationId xmlns:p14="http://schemas.microsoft.com/office/powerpoint/2010/main" val="4218297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4A812-999A-C769-3FC3-5EB52F4F5B0C}"/>
              </a:ext>
            </a:extLst>
          </p:cNvPr>
          <p:cNvSpPr>
            <a:spLocks noGrp="1"/>
          </p:cNvSpPr>
          <p:nvPr>
            <p:ph type="title"/>
          </p:nvPr>
        </p:nvSpPr>
        <p:spPr>
          <a:xfrm>
            <a:off x="457200" y="594359"/>
            <a:ext cx="3200400" cy="2286000"/>
          </a:xfrm>
        </p:spPr>
        <p:txBody>
          <a:bodyPr anchor="b">
            <a:normAutofit/>
          </a:bodyPr>
          <a:lstStyle/>
          <a:p>
            <a:r>
              <a:rPr lang="en-US" dirty="0"/>
              <a:t>Part 5. What’s next?</a:t>
            </a:r>
          </a:p>
        </p:txBody>
      </p:sp>
      <p:pic>
        <p:nvPicPr>
          <p:cNvPr id="3074" name="Picture 2" descr="Thoughts on &quot;Next&quot; — Matthew D. Lyons">
            <a:extLst>
              <a:ext uri="{FF2B5EF4-FFF2-40B4-BE49-F238E27FC236}">
                <a16:creationId xmlns:a16="http://schemas.microsoft.com/office/drawing/2014/main" id="{F1595A5F-EDE7-9D10-6099-80393FA2C6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00600" y="1542593"/>
            <a:ext cx="6492240" cy="3635654"/>
          </a:xfrm>
          <a:prstGeom prst="rect">
            <a:avLst/>
          </a:prstGeom>
          <a:solidFill>
            <a:srgbClr val="FFFFFF"/>
          </a:solidFill>
        </p:spPr>
      </p:pic>
      <p:sp>
        <p:nvSpPr>
          <p:cNvPr id="7" name="Text Placeholder 6">
            <a:extLst>
              <a:ext uri="{FF2B5EF4-FFF2-40B4-BE49-F238E27FC236}">
                <a16:creationId xmlns:a16="http://schemas.microsoft.com/office/drawing/2014/main" id="{FAC4A874-95E1-B99D-178F-B36B8E53329D}"/>
              </a:ext>
            </a:extLst>
          </p:cNvPr>
          <p:cNvSpPr>
            <a:spLocks noGrp="1"/>
          </p:cNvSpPr>
          <p:nvPr>
            <p:ph type="body" sz="half" idx="2"/>
          </p:nvPr>
        </p:nvSpPr>
        <p:spPr>
          <a:xfrm>
            <a:off x="457200" y="2926080"/>
            <a:ext cx="3200400" cy="3379124"/>
          </a:xfrm>
        </p:spPr>
        <p:txBody>
          <a:bodyPr>
            <a:normAutofit/>
          </a:bodyPr>
          <a:lstStyle/>
          <a:p>
            <a:endParaRPr lang="en-US" dirty="0"/>
          </a:p>
          <a:p>
            <a:r>
              <a:rPr lang="en-US" dirty="0"/>
              <a:t>Current and upcoming opportunities to learn more and get involved in supporting a more trauma-informed Kansas.</a:t>
            </a:r>
          </a:p>
        </p:txBody>
      </p:sp>
    </p:spTree>
    <p:extLst>
      <p:ext uri="{BB962C8B-B14F-4D97-AF65-F5344CB8AC3E}">
        <p14:creationId xmlns:p14="http://schemas.microsoft.com/office/powerpoint/2010/main" val="2037044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75A18-1628-FC47-BEA5-A3315395C1FE}"/>
              </a:ext>
            </a:extLst>
          </p:cNvPr>
          <p:cNvSpPr>
            <a:spLocks noGrp="1"/>
          </p:cNvSpPr>
          <p:nvPr>
            <p:ph type="title"/>
          </p:nvPr>
        </p:nvSpPr>
        <p:spPr/>
        <p:txBody>
          <a:bodyPr/>
          <a:lstStyle/>
          <a:p>
            <a:r>
              <a:rPr lang="en-US" dirty="0"/>
              <a:t>Learning outcomes	</a:t>
            </a:r>
          </a:p>
        </p:txBody>
      </p:sp>
      <p:sp>
        <p:nvSpPr>
          <p:cNvPr id="5" name="Content Placeholder 4">
            <a:extLst>
              <a:ext uri="{FF2B5EF4-FFF2-40B4-BE49-F238E27FC236}">
                <a16:creationId xmlns:a16="http://schemas.microsoft.com/office/drawing/2014/main" id="{56A8B0D4-81EE-054C-8BAB-636865CC53BA}"/>
              </a:ext>
            </a:extLst>
          </p:cNvPr>
          <p:cNvSpPr>
            <a:spLocks noGrp="1"/>
          </p:cNvSpPr>
          <p:nvPr>
            <p:ph idx="1"/>
          </p:nvPr>
        </p:nvSpPr>
        <p:spPr/>
        <p:txBody>
          <a:bodyPr>
            <a:normAutofit/>
          </a:bodyPr>
          <a:lstStyle/>
          <a:p>
            <a:pPr marL="640080" lvl="1" indent="-347472" fontAlgn="base">
              <a:lnSpc>
                <a:spcPct val="100000"/>
              </a:lnSpc>
              <a:spcBef>
                <a:spcPts val="0"/>
              </a:spcBef>
              <a:spcAft>
                <a:spcPts val="1200"/>
              </a:spcAft>
              <a:buFont typeface="+mj-lt"/>
              <a:buAutoNum type="arabicPeriod"/>
            </a:pPr>
            <a:r>
              <a:rPr lang="en-US" sz="2200" b="0" i="0" u="none" strike="noStrike" dirty="0">
                <a:solidFill>
                  <a:srgbClr val="000000"/>
                </a:solidFill>
                <a:effectLst/>
              </a:rPr>
              <a:t>Learners will be able to explain why systemic approaches are needed to better address child toxic stress and to reduce the tendency to compound it.</a:t>
            </a:r>
          </a:p>
          <a:p>
            <a:pPr marL="640080" lvl="1" indent="-347472" fontAlgn="base">
              <a:lnSpc>
                <a:spcPct val="100000"/>
              </a:lnSpc>
              <a:spcBef>
                <a:spcPts val="0"/>
              </a:spcBef>
              <a:spcAft>
                <a:spcPts val="1200"/>
              </a:spcAft>
              <a:buFont typeface="+mj-lt"/>
              <a:buAutoNum type="arabicPeriod"/>
            </a:pPr>
            <a:r>
              <a:rPr lang="en-US" sz="2200" dirty="0">
                <a:solidFill>
                  <a:srgbClr val="000000"/>
                </a:solidFill>
              </a:rPr>
              <a:t>Learners will be able to list the basic principles of trauma-informed care and explain how these principles could be implemented in systems.</a:t>
            </a:r>
          </a:p>
          <a:p>
            <a:pPr marL="640080" lvl="1" indent="-347472" fontAlgn="base">
              <a:lnSpc>
                <a:spcPct val="100000"/>
              </a:lnSpc>
              <a:spcBef>
                <a:spcPts val="0"/>
              </a:spcBef>
              <a:spcAft>
                <a:spcPts val="1200"/>
              </a:spcAft>
              <a:buFont typeface="+mj-lt"/>
              <a:buAutoNum type="arabicPeriod"/>
            </a:pPr>
            <a:r>
              <a:rPr lang="en-US" sz="2200" b="0" i="0" u="none" strike="noStrike" dirty="0">
                <a:solidFill>
                  <a:srgbClr val="000000"/>
                </a:solidFill>
                <a:effectLst/>
              </a:rPr>
              <a:t>Learners will be able to define “Positive Childhood Experiences” (PCEs) and explain how they can counter toxic stress.</a:t>
            </a:r>
          </a:p>
          <a:p>
            <a:pPr marL="640080" lvl="1" indent="-347472" fontAlgn="base">
              <a:lnSpc>
                <a:spcPct val="100000"/>
              </a:lnSpc>
              <a:spcBef>
                <a:spcPts val="0"/>
              </a:spcBef>
              <a:spcAft>
                <a:spcPts val="1200"/>
              </a:spcAft>
              <a:buFont typeface="+mj-lt"/>
              <a:buAutoNum type="arabicPeriod"/>
            </a:pPr>
            <a:r>
              <a:rPr lang="en-US" sz="2200" dirty="0">
                <a:solidFill>
                  <a:srgbClr val="000000"/>
                </a:solidFill>
              </a:rPr>
              <a:t>Learners will be able to discuss Kansas’ current approach to systems reform.</a:t>
            </a:r>
            <a:br>
              <a:rPr lang="en-US" b="0" dirty="0">
                <a:effectLst/>
              </a:rPr>
            </a:br>
            <a:endParaRPr lang="en-US" dirty="0"/>
          </a:p>
        </p:txBody>
      </p:sp>
      <p:pic>
        <p:nvPicPr>
          <p:cNvPr id="3" name="Picture 2">
            <a:extLst>
              <a:ext uri="{FF2B5EF4-FFF2-40B4-BE49-F238E27FC236}">
                <a16:creationId xmlns:a16="http://schemas.microsoft.com/office/drawing/2014/main" id="{88C953F1-D542-5E57-9D4C-FB07BC9087D4}"/>
              </a:ext>
            </a:extLst>
          </p:cNvPr>
          <p:cNvPicPr>
            <a:picLocks noChangeAspect="1"/>
          </p:cNvPicPr>
          <p:nvPr/>
        </p:nvPicPr>
        <p:blipFill>
          <a:blip r:embed="rId2"/>
          <a:stretch>
            <a:fillRect/>
          </a:stretch>
        </p:blipFill>
        <p:spPr>
          <a:xfrm>
            <a:off x="457530" y="5306351"/>
            <a:ext cx="1875401" cy="642756"/>
          </a:xfrm>
          <a:prstGeom prst="rect">
            <a:avLst/>
          </a:prstGeom>
        </p:spPr>
      </p:pic>
    </p:spTree>
    <p:extLst>
      <p:ext uri="{BB962C8B-B14F-4D97-AF65-F5344CB8AC3E}">
        <p14:creationId xmlns:p14="http://schemas.microsoft.com/office/powerpoint/2010/main" val="3854984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AE27E9-CE96-791F-DC8F-B9C3B0A11AAF}"/>
              </a:ext>
            </a:extLst>
          </p:cNvPr>
          <p:cNvSpPr>
            <a:spLocks noGrp="1"/>
          </p:cNvSpPr>
          <p:nvPr>
            <p:ph type="title"/>
          </p:nvPr>
        </p:nvSpPr>
        <p:spPr/>
        <p:txBody>
          <a:bodyPr/>
          <a:lstStyle/>
          <a:p>
            <a:r>
              <a:rPr lang="en-US" dirty="0"/>
              <a:t>Coming up in Kansas and elsewhere</a:t>
            </a:r>
          </a:p>
        </p:txBody>
      </p:sp>
      <p:sp>
        <p:nvSpPr>
          <p:cNvPr id="6" name="Text Placeholder 5">
            <a:extLst>
              <a:ext uri="{FF2B5EF4-FFF2-40B4-BE49-F238E27FC236}">
                <a16:creationId xmlns:a16="http://schemas.microsoft.com/office/drawing/2014/main" id="{E959A539-A213-D8AA-0EAA-089459BC5A5E}"/>
              </a:ext>
            </a:extLst>
          </p:cNvPr>
          <p:cNvSpPr>
            <a:spLocks noGrp="1"/>
          </p:cNvSpPr>
          <p:nvPr>
            <p:ph type="body" idx="1"/>
          </p:nvPr>
        </p:nvSpPr>
        <p:spPr/>
        <p:txBody>
          <a:bodyPr/>
          <a:lstStyle/>
          <a:p>
            <a:r>
              <a:rPr lang="en-US" dirty="0"/>
              <a:t>Continuing education</a:t>
            </a:r>
          </a:p>
        </p:txBody>
      </p:sp>
      <p:sp>
        <p:nvSpPr>
          <p:cNvPr id="7" name="Content Placeholder 6">
            <a:extLst>
              <a:ext uri="{FF2B5EF4-FFF2-40B4-BE49-F238E27FC236}">
                <a16:creationId xmlns:a16="http://schemas.microsoft.com/office/drawing/2014/main" id="{0B2924BC-2F86-0BD0-217F-6C8824D68A3D}"/>
              </a:ext>
            </a:extLst>
          </p:cNvPr>
          <p:cNvSpPr>
            <a:spLocks noGrp="1"/>
          </p:cNvSpPr>
          <p:nvPr>
            <p:ph sz="half" idx="2"/>
          </p:nvPr>
        </p:nvSpPr>
        <p:spPr/>
        <p:txBody>
          <a:bodyPr/>
          <a:lstStyle/>
          <a:p>
            <a:r>
              <a:rPr lang="en-US" dirty="0"/>
              <a:t>The National Child Traumatic Stress Network has a library of training materials available, including webinars and e-learning courses.</a:t>
            </a:r>
          </a:p>
          <a:p>
            <a:r>
              <a:rPr lang="en-US" dirty="0"/>
              <a:t>ACEs Aware hosts webinars and educational events about toxic stress.</a:t>
            </a:r>
          </a:p>
          <a:p>
            <a:r>
              <a:rPr lang="en-US" dirty="0"/>
              <a:t>The </a:t>
            </a:r>
            <a:r>
              <a:rPr lang="en-US" dirty="0" err="1"/>
              <a:t>Bolch</a:t>
            </a:r>
            <a:r>
              <a:rPr lang="en-US" dirty="0"/>
              <a:t> Judicial Institute at Duke Law has an educational program for state court judges and administrators about toxic stress and the juvenile justice system (part of the trauma-informed courts movement). </a:t>
            </a:r>
          </a:p>
          <a:p>
            <a:endParaRPr lang="en-US" dirty="0"/>
          </a:p>
        </p:txBody>
      </p:sp>
      <p:sp>
        <p:nvSpPr>
          <p:cNvPr id="8" name="Text Placeholder 7">
            <a:extLst>
              <a:ext uri="{FF2B5EF4-FFF2-40B4-BE49-F238E27FC236}">
                <a16:creationId xmlns:a16="http://schemas.microsoft.com/office/drawing/2014/main" id="{6636EEBB-1692-8E52-1EAB-95D7D3A5827E}"/>
              </a:ext>
            </a:extLst>
          </p:cNvPr>
          <p:cNvSpPr>
            <a:spLocks noGrp="1"/>
          </p:cNvSpPr>
          <p:nvPr>
            <p:ph type="body" sz="quarter" idx="3"/>
          </p:nvPr>
        </p:nvSpPr>
        <p:spPr/>
        <p:txBody>
          <a:bodyPr/>
          <a:lstStyle/>
          <a:p>
            <a:r>
              <a:rPr lang="en-US" dirty="0"/>
              <a:t>Projects and events</a:t>
            </a:r>
          </a:p>
        </p:txBody>
      </p:sp>
      <p:sp>
        <p:nvSpPr>
          <p:cNvPr id="9" name="Content Placeholder 8">
            <a:extLst>
              <a:ext uri="{FF2B5EF4-FFF2-40B4-BE49-F238E27FC236}">
                <a16:creationId xmlns:a16="http://schemas.microsoft.com/office/drawing/2014/main" id="{B7AA78A8-6729-2C3D-4D9B-D72C7A9CD016}"/>
              </a:ext>
            </a:extLst>
          </p:cNvPr>
          <p:cNvSpPr>
            <a:spLocks noGrp="1"/>
          </p:cNvSpPr>
          <p:nvPr>
            <p:ph sz="quarter" idx="4"/>
          </p:nvPr>
        </p:nvSpPr>
        <p:spPr/>
        <p:txBody>
          <a:bodyPr/>
          <a:lstStyle/>
          <a:p>
            <a:r>
              <a:rPr lang="en-US" dirty="0"/>
              <a:t>Kansas State Child Welfare Summit, April 15-16, 2024</a:t>
            </a:r>
          </a:p>
          <a:p>
            <a:r>
              <a:rPr lang="en-US" dirty="0"/>
              <a:t>Creating Trauma-Sensitive Schools Conference, February 19-23, 2024 (Dallas, TX)</a:t>
            </a:r>
          </a:p>
        </p:txBody>
      </p:sp>
    </p:spTree>
    <p:extLst>
      <p:ext uri="{BB962C8B-B14F-4D97-AF65-F5344CB8AC3E}">
        <p14:creationId xmlns:p14="http://schemas.microsoft.com/office/powerpoint/2010/main" val="1077795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1D7A4-AADC-4D19-26D5-E7B162F6ABEC}"/>
              </a:ext>
            </a:extLst>
          </p:cNvPr>
          <p:cNvSpPr>
            <a:spLocks noGrp="1"/>
          </p:cNvSpPr>
          <p:nvPr>
            <p:ph type="title"/>
          </p:nvPr>
        </p:nvSpPr>
        <p:spPr/>
        <p:txBody>
          <a:bodyPr/>
          <a:lstStyle/>
          <a:p>
            <a:r>
              <a:rPr lang="en-US" dirty="0"/>
              <a:t>Session #5 Quiz, Reprise</a:t>
            </a:r>
          </a:p>
        </p:txBody>
      </p:sp>
      <p:sp>
        <p:nvSpPr>
          <p:cNvPr id="3" name="Content Placeholder 2">
            <a:extLst>
              <a:ext uri="{FF2B5EF4-FFF2-40B4-BE49-F238E27FC236}">
                <a16:creationId xmlns:a16="http://schemas.microsoft.com/office/drawing/2014/main" id="{0108E552-42EF-EB79-8751-8047A1CF4C93}"/>
              </a:ext>
            </a:extLst>
          </p:cNvPr>
          <p:cNvSpPr>
            <a:spLocks noGrp="1"/>
          </p:cNvSpPr>
          <p:nvPr>
            <p:ph idx="1"/>
          </p:nvPr>
        </p:nvSpPr>
        <p:spPr/>
        <p:txBody>
          <a:bodyPr>
            <a:normAutofit/>
          </a:bodyPr>
          <a:lstStyle/>
          <a:p>
            <a:pPr marL="457200" indent="-457200">
              <a:buFont typeface="+mj-lt"/>
              <a:buAutoNum type="arabicPeriod"/>
            </a:pPr>
            <a:r>
              <a:rPr lang="en-US" dirty="0"/>
              <a:t>As many as 92% of juvenile justice system-involved youth have experienced trauma and/or chronic toxic stress.</a:t>
            </a:r>
          </a:p>
          <a:p>
            <a:pPr marL="841248" lvl="4" indent="0">
              <a:buNone/>
            </a:pPr>
            <a:r>
              <a:rPr lang="en-US" sz="2000" dirty="0"/>
              <a:t>T</a:t>
            </a:r>
          </a:p>
          <a:p>
            <a:pPr marL="841248" lvl="4" indent="0">
              <a:buNone/>
            </a:pPr>
            <a:r>
              <a:rPr lang="en-US" sz="2000" dirty="0"/>
              <a:t>F</a:t>
            </a:r>
          </a:p>
          <a:p>
            <a:pPr marL="841248" lvl="4" indent="0">
              <a:buNone/>
            </a:pPr>
            <a:endParaRPr lang="en-US" sz="2000" dirty="0"/>
          </a:p>
          <a:p>
            <a:pPr marL="457200" indent="-457200">
              <a:buFont typeface="+mj-lt"/>
              <a:buAutoNum type="arabicPeriod"/>
            </a:pPr>
            <a:r>
              <a:rPr lang="en-US" dirty="0"/>
              <a:t>Once a child has experienced sufficient adversity and trauma, positive childhood experiences (PCEs) can no longer buffer the impact.</a:t>
            </a:r>
          </a:p>
          <a:p>
            <a:pPr marL="841248" lvl="4" indent="0">
              <a:buNone/>
            </a:pPr>
            <a:r>
              <a:rPr lang="en-US" sz="2000" dirty="0"/>
              <a:t>T</a:t>
            </a:r>
          </a:p>
          <a:p>
            <a:pPr marL="841248" lvl="4" indent="0">
              <a:buNone/>
            </a:pPr>
            <a:r>
              <a:rPr lang="en-US" sz="2000" dirty="0"/>
              <a:t>F</a:t>
            </a:r>
            <a:endParaRPr lang="en-US" sz="1600" dirty="0"/>
          </a:p>
          <a:p>
            <a:pPr marL="635508" lvl="1" indent="-342900">
              <a:buFont typeface="+mj-lt"/>
              <a:buAutoNum type="arabicPeriod"/>
            </a:pPr>
            <a:endParaRPr lang="en-US" sz="1600" dirty="0"/>
          </a:p>
        </p:txBody>
      </p:sp>
      <p:pic>
        <p:nvPicPr>
          <p:cNvPr id="4" name="Picture 3">
            <a:extLst>
              <a:ext uri="{FF2B5EF4-FFF2-40B4-BE49-F238E27FC236}">
                <a16:creationId xmlns:a16="http://schemas.microsoft.com/office/drawing/2014/main" id="{E31AB5FC-3344-B4E0-D641-8FF79F5A6D60}"/>
              </a:ext>
            </a:extLst>
          </p:cNvPr>
          <p:cNvPicPr>
            <a:picLocks noChangeAspect="1"/>
          </p:cNvPicPr>
          <p:nvPr/>
        </p:nvPicPr>
        <p:blipFill>
          <a:blip r:embed="rId2"/>
          <a:stretch>
            <a:fillRect/>
          </a:stretch>
        </p:blipFill>
        <p:spPr>
          <a:xfrm>
            <a:off x="457530" y="5306351"/>
            <a:ext cx="1875401" cy="642756"/>
          </a:xfrm>
          <a:prstGeom prst="rect">
            <a:avLst/>
          </a:prstGeom>
        </p:spPr>
      </p:pic>
    </p:spTree>
    <p:extLst>
      <p:ext uri="{BB962C8B-B14F-4D97-AF65-F5344CB8AC3E}">
        <p14:creationId xmlns:p14="http://schemas.microsoft.com/office/powerpoint/2010/main" val="503832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CC68-0D8D-B418-1B3E-0B786B9770AF}"/>
              </a:ext>
            </a:extLst>
          </p:cNvPr>
          <p:cNvSpPr>
            <a:spLocks noGrp="1"/>
          </p:cNvSpPr>
          <p:nvPr>
            <p:ph type="title"/>
          </p:nvPr>
        </p:nvSpPr>
        <p:spPr/>
        <p:txBody>
          <a:bodyPr>
            <a:normAutofit fontScale="90000"/>
          </a:bodyPr>
          <a:lstStyle/>
          <a:p>
            <a:r>
              <a:rPr lang="en-US" dirty="0"/>
              <a:t>Conclusion: what is the impact of child toxic stress on the juvenile justice system?</a:t>
            </a:r>
          </a:p>
        </p:txBody>
      </p:sp>
      <p:sp>
        <p:nvSpPr>
          <p:cNvPr id="3" name="Content Placeholder 2">
            <a:extLst>
              <a:ext uri="{FF2B5EF4-FFF2-40B4-BE49-F238E27FC236}">
                <a16:creationId xmlns:a16="http://schemas.microsoft.com/office/drawing/2014/main" id="{34BC95A1-4235-CAFB-D9C1-3DA8962B3B97}"/>
              </a:ext>
            </a:extLst>
          </p:cNvPr>
          <p:cNvSpPr>
            <a:spLocks noGrp="1"/>
          </p:cNvSpPr>
          <p:nvPr>
            <p:ph sz="half" idx="1"/>
          </p:nvPr>
        </p:nvSpPr>
        <p:spPr/>
        <p:txBody>
          <a:bodyPr/>
          <a:lstStyle/>
          <a:p>
            <a:endParaRPr lang="en-US" dirty="0"/>
          </a:p>
          <a:p>
            <a:endParaRPr lang="en-US" dirty="0"/>
          </a:p>
        </p:txBody>
      </p:sp>
      <p:pic>
        <p:nvPicPr>
          <p:cNvPr id="6" name="Picture 2" descr="Image">
            <a:extLst>
              <a:ext uri="{FF2B5EF4-FFF2-40B4-BE49-F238E27FC236}">
                <a16:creationId xmlns:a16="http://schemas.microsoft.com/office/drawing/2014/main" id="{69E2D847-3219-DC98-96A8-D90B442BC91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64351" y="1846263"/>
            <a:ext cx="4175442" cy="4368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A76916C5-C87F-B473-6CEC-4F5C58FAE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21" y="2353805"/>
            <a:ext cx="5867930" cy="327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545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2C5AD9-C303-3B45-B811-45BD91195D63}"/>
              </a:ext>
            </a:extLst>
          </p:cNvPr>
          <p:cNvSpPr>
            <a:spLocks noGrp="1"/>
          </p:cNvSpPr>
          <p:nvPr>
            <p:ph type="title"/>
          </p:nvPr>
        </p:nvSpPr>
        <p:spPr>
          <a:xfrm>
            <a:off x="457200" y="594359"/>
            <a:ext cx="3200400" cy="2286000"/>
          </a:xfrm>
        </p:spPr>
        <p:txBody>
          <a:bodyPr anchor="b">
            <a:normAutofit/>
          </a:bodyPr>
          <a:lstStyle/>
          <a:p>
            <a:r>
              <a:rPr lang="en-US" dirty="0"/>
              <a:t>Questions?</a:t>
            </a:r>
          </a:p>
        </p:txBody>
      </p:sp>
      <p:pic>
        <p:nvPicPr>
          <p:cNvPr id="11" name="Picture Placeholder 10" descr="Many hands with question marks above them&#10;&#10;Description automatically generated">
            <a:extLst>
              <a:ext uri="{FF2B5EF4-FFF2-40B4-BE49-F238E27FC236}">
                <a16:creationId xmlns:a16="http://schemas.microsoft.com/office/drawing/2014/main" id="{682B8C97-A64E-DE33-E35E-F8F6523B2A46}"/>
              </a:ext>
            </a:extLst>
          </p:cNvPr>
          <p:cNvPicPr>
            <a:picLocks noGrp="1" noChangeAspect="1"/>
          </p:cNvPicPr>
          <p:nvPr>
            <p:ph idx="1"/>
          </p:nvPr>
        </p:nvPicPr>
        <p:blipFill rotWithShape="1">
          <a:blip r:embed="rId3"/>
          <a:srcRect l="12633" r="15547" b="-1"/>
          <a:stretch/>
        </p:blipFill>
        <p:spPr>
          <a:xfrm>
            <a:off x="4800600" y="731520"/>
            <a:ext cx="6492240" cy="5257800"/>
          </a:xfrm>
          <a:noFill/>
        </p:spPr>
      </p:pic>
      <p:sp>
        <p:nvSpPr>
          <p:cNvPr id="16" name="Text Placeholder 3">
            <a:extLst>
              <a:ext uri="{FF2B5EF4-FFF2-40B4-BE49-F238E27FC236}">
                <a16:creationId xmlns:a16="http://schemas.microsoft.com/office/drawing/2014/main" id="{D9DEB379-93F4-75B2-5174-8D9AFCA716B0}"/>
              </a:ext>
            </a:extLst>
          </p:cNvPr>
          <p:cNvSpPr>
            <a:spLocks noGrp="1"/>
          </p:cNvSpPr>
          <p:nvPr>
            <p:ph type="body" sz="half" idx="2"/>
          </p:nvPr>
        </p:nvSpPr>
        <p:spPr>
          <a:xfrm>
            <a:off x="457200" y="2926080"/>
            <a:ext cx="3200400" cy="3379124"/>
          </a:xfrm>
        </p:spPr>
        <p:txBody>
          <a:bodyPr/>
          <a:lstStyle/>
          <a:p>
            <a:endParaRPr lang="en-US"/>
          </a:p>
        </p:txBody>
      </p:sp>
    </p:spTree>
    <p:extLst>
      <p:ext uri="{BB962C8B-B14F-4D97-AF65-F5344CB8AC3E}">
        <p14:creationId xmlns:p14="http://schemas.microsoft.com/office/powerpoint/2010/main" val="3567240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83B97F-4946-504C-B3CA-5793332C4C43}"/>
              </a:ext>
            </a:extLst>
          </p:cNvPr>
          <p:cNvPicPr>
            <a:picLocks noChangeAspect="1"/>
          </p:cNvPicPr>
          <p:nvPr/>
        </p:nvPicPr>
        <p:blipFill>
          <a:blip r:embed="rId2"/>
          <a:stretch>
            <a:fillRect/>
          </a:stretch>
        </p:blipFill>
        <p:spPr>
          <a:xfrm>
            <a:off x="3377000" y="2155528"/>
            <a:ext cx="5515918" cy="1890470"/>
          </a:xfrm>
          <a:prstGeom prst="rect">
            <a:avLst/>
          </a:prstGeom>
        </p:spPr>
      </p:pic>
    </p:spTree>
    <p:extLst>
      <p:ext uri="{BB962C8B-B14F-4D97-AF65-F5344CB8AC3E}">
        <p14:creationId xmlns:p14="http://schemas.microsoft.com/office/powerpoint/2010/main" val="2953647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F577-0BBF-0D44-89CB-74496661266F}"/>
              </a:ext>
            </a:extLst>
          </p:cNvPr>
          <p:cNvSpPr>
            <a:spLocks noGrp="1"/>
          </p:cNvSpPr>
          <p:nvPr>
            <p:ph type="title"/>
          </p:nvPr>
        </p:nvSpPr>
        <p:spPr>
          <a:xfrm>
            <a:off x="457200" y="594359"/>
            <a:ext cx="3200400" cy="2286000"/>
          </a:xfrm>
        </p:spPr>
        <p:txBody>
          <a:bodyPr anchor="b">
            <a:normAutofit/>
          </a:bodyPr>
          <a:lstStyle/>
          <a:p>
            <a:r>
              <a:rPr lang="en-US" dirty="0"/>
              <a:t>Part 1. Prior sessions recap and review</a:t>
            </a:r>
          </a:p>
        </p:txBody>
      </p:sp>
      <p:pic>
        <p:nvPicPr>
          <p:cNvPr id="5" name="Picture 4" descr="A group of people playing football&#10;&#10;Description automatically generated with medium confidence">
            <a:extLst>
              <a:ext uri="{FF2B5EF4-FFF2-40B4-BE49-F238E27FC236}">
                <a16:creationId xmlns:a16="http://schemas.microsoft.com/office/drawing/2014/main" id="{E1265357-AA5F-8205-6DB8-43152476EFDD}"/>
              </a:ext>
            </a:extLst>
          </p:cNvPr>
          <p:cNvPicPr>
            <a:picLocks noChangeAspect="1"/>
          </p:cNvPicPr>
          <p:nvPr/>
        </p:nvPicPr>
        <p:blipFill>
          <a:blip r:embed="rId2"/>
          <a:stretch>
            <a:fillRect/>
          </a:stretch>
        </p:blipFill>
        <p:spPr>
          <a:xfrm>
            <a:off x="4800600" y="1696784"/>
            <a:ext cx="6492240" cy="3327272"/>
          </a:xfrm>
          <a:prstGeom prst="rect">
            <a:avLst/>
          </a:prstGeom>
          <a:noFill/>
        </p:spPr>
      </p:pic>
      <p:sp>
        <p:nvSpPr>
          <p:cNvPr id="3" name="Text Placeholder 2">
            <a:extLst>
              <a:ext uri="{FF2B5EF4-FFF2-40B4-BE49-F238E27FC236}">
                <a16:creationId xmlns:a16="http://schemas.microsoft.com/office/drawing/2014/main" id="{42E103F4-B519-DC45-8A6A-B5D2E48BBFF1}"/>
              </a:ext>
            </a:extLst>
          </p:cNvPr>
          <p:cNvSpPr>
            <a:spLocks noGrp="1"/>
          </p:cNvSpPr>
          <p:nvPr>
            <p:ph type="body" sz="half" idx="2"/>
          </p:nvPr>
        </p:nvSpPr>
        <p:spPr>
          <a:xfrm>
            <a:off x="457200" y="2926080"/>
            <a:ext cx="3200400" cy="3379124"/>
          </a:xfrm>
        </p:spPr>
        <p:txBody>
          <a:bodyPr>
            <a:normAutofit/>
          </a:bodyPr>
          <a:lstStyle/>
          <a:p>
            <a:endParaRPr lang="en-US" dirty="0"/>
          </a:p>
          <a:p>
            <a:r>
              <a:rPr lang="en-US" dirty="0"/>
              <a:t>Basics of Child Trauma and Juvenile Justice System Involvement</a:t>
            </a:r>
          </a:p>
          <a:p>
            <a:r>
              <a:rPr lang="en-US" dirty="0"/>
              <a:t>Racial Trauma and the Juvenile Justice System</a:t>
            </a:r>
          </a:p>
          <a:p>
            <a:r>
              <a:rPr lang="en-US" dirty="0"/>
              <a:t>Child Toxic Stress and LGBTQ Identity/Discrimination</a:t>
            </a:r>
          </a:p>
          <a:p>
            <a:r>
              <a:rPr lang="en-US" dirty="0"/>
              <a:t>Child Toxic Stress and the Foster Care System</a:t>
            </a:r>
          </a:p>
        </p:txBody>
      </p:sp>
    </p:spTree>
    <p:extLst>
      <p:ext uri="{BB962C8B-B14F-4D97-AF65-F5344CB8AC3E}">
        <p14:creationId xmlns:p14="http://schemas.microsoft.com/office/powerpoint/2010/main" val="2628800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28691-3FB5-8A35-9363-AB1AFB20158F}"/>
              </a:ext>
            </a:extLst>
          </p:cNvPr>
          <p:cNvSpPr>
            <a:spLocks noGrp="1"/>
          </p:cNvSpPr>
          <p:nvPr>
            <p:ph type="title"/>
          </p:nvPr>
        </p:nvSpPr>
        <p:spPr>
          <a:xfrm>
            <a:off x="1097280" y="286603"/>
            <a:ext cx="10058400" cy="1450757"/>
          </a:xfrm>
        </p:spPr>
        <p:txBody>
          <a:bodyPr anchor="b">
            <a:normAutofit/>
          </a:bodyPr>
          <a:lstStyle/>
          <a:p>
            <a:r>
              <a:rPr lang="en-US" dirty="0"/>
              <a:t>Welcome, and welcome back!</a:t>
            </a:r>
          </a:p>
        </p:txBody>
      </p:sp>
      <p:sp>
        <p:nvSpPr>
          <p:cNvPr id="3" name="Content Placeholder 2">
            <a:extLst>
              <a:ext uri="{FF2B5EF4-FFF2-40B4-BE49-F238E27FC236}">
                <a16:creationId xmlns:a16="http://schemas.microsoft.com/office/drawing/2014/main" id="{37AEA2BD-003D-3186-6AC9-5062F1184D82}"/>
              </a:ext>
            </a:extLst>
          </p:cNvPr>
          <p:cNvSpPr>
            <a:spLocks noGrp="1"/>
          </p:cNvSpPr>
          <p:nvPr>
            <p:ph sz="half" idx="1"/>
          </p:nvPr>
        </p:nvSpPr>
        <p:spPr>
          <a:xfrm>
            <a:off x="1097279" y="1845734"/>
            <a:ext cx="4937760" cy="4023360"/>
          </a:xfrm>
        </p:spPr>
        <p:txBody>
          <a:bodyPr>
            <a:normAutofit/>
          </a:bodyPr>
          <a:lstStyle/>
          <a:p>
            <a:r>
              <a:rPr lang="en-US" dirty="0"/>
              <a:t>Thank you so much for choosing to spend an hour with me today thinking about how trauma-informed practice can impact the child welfare and juvenile justice systems. Throughout these sessions, we’ve thought broadly about toxic stress, and we’ll continue to do so today.</a:t>
            </a:r>
          </a:p>
          <a:p>
            <a:endParaRPr lang="en-US" dirty="0"/>
          </a:p>
          <a:p>
            <a:r>
              <a:rPr lang="en-US" dirty="0"/>
              <a:t>If you weren’t with us for any of the previous sessions, welcome! If you did join previously, welcome back.</a:t>
            </a:r>
          </a:p>
          <a:p>
            <a:endParaRPr lang="en-US" dirty="0"/>
          </a:p>
        </p:txBody>
      </p:sp>
      <p:pic>
        <p:nvPicPr>
          <p:cNvPr id="9" name="Picture 8" descr="A picture containing text, wooden&#10;&#10;Description automatically generated">
            <a:extLst>
              <a:ext uri="{FF2B5EF4-FFF2-40B4-BE49-F238E27FC236}">
                <a16:creationId xmlns:a16="http://schemas.microsoft.com/office/drawing/2014/main" id="{869DE6E9-68E5-3057-4903-20CB1C6984B0}"/>
              </a:ext>
            </a:extLst>
          </p:cNvPr>
          <p:cNvPicPr>
            <a:picLocks noChangeAspect="1"/>
          </p:cNvPicPr>
          <p:nvPr/>
        </p:nvPicPr>
        <p:blipFill>
          <a:blip r:embed="rId3"/>
          <a:stretch>
            <a:fillRect/>
          </a:stretch>
        </p:blipFill>
        <p:spPr>
          <a:xfrm>
            <a:off x="6217920" y="2468671"/>
            <a:ext cx="4937760" cy="2777488"/>
          </a:xfrm>
          <a:prstGeom prst="rect">
            <a:avLst/>
          </a:prstGeom>
          <a:noFill/>
        </p:spPr>
      </p:pic>
    </p:spTree>
    <p:extLst>
      <p:ext uri="{BB962C8B-B14F-4D97-AF65-F5344CB8AC3E}">
        <p14:creationId xmlns:p14="http://schemas.microsoft.com/office/powerpoint/2010/main" val="151153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8F38-2608-F257-062F-DF76FEC9FC7A}"/>
              </a:ext>
            </a:extLst>
          </p:cNvPr>
          <p:cNvSpPr>
            <a:spLocks noGrp="1"/>
          </p:cNvSpPr>
          <p:nvPr>
            <p:ph type="title"/>
          </p:nvPr>
        </p:nvSpPr>
        <p:spPr>
          <a:xfrm>
            <a:off x="457200" y="594359"/>
            <a:ext cx="3200400" cy="2286000"/>
          </a:xfrm>
        </p:spPr>
        <p:txBody>
          <a:bodyPr anchor="b">
            <a:normAutofit/>
          </a:bodyPr>
          <a:lstStyle/>
          <a:p>
            <a:r>
              <a:rPr lang="en-US" sz="3300" dirty="0"/>
              <a:t>Recap: Adverse Childhood Experiences, toxic stress, and system involvement</a:t>
            </a:r>
          </a:p>
        </p:txBody>
      </p:sp>
      <p:pic>
        <p:nvPicPr>
          <p:cNvPr id="7" name="Content Placeholder 6" descr="Diagram&#10;&#10;Description automatically generated">
            <a:extLst>
              <a:ext uri="{FF2B5EF4-FFF2-40B4-BE49-F238E27FC236}">
                <a16:creationId xmlns:a16="http://schemas.microsoft.com/office/drawing/2014/main" id="{8BE36484-32B5-B167-77E1-6A857D50BCAF}"/>
              </a:ext>
            </a:extLst>
          </p:cNvPr>
          <p:cNvPicPr>
            <a:picLocks noGrp="1" noChangeAspect="1"/>
          </p:cNvPicPr>
          <p:nvPr>
            <p:ph idx="1"/>
          </p:nvPr>
        </p:nvPicPr>
        <p:blipFill>
          <a:blip r:embed="rId3"/>
          <a:stretch>
            <a:fillRect/>
          </a:stretch>
        </p:blipFill>
        <p:spPr>
          <a:xfrm>
            <a:off x="4800600" y="966407"/>
            <a:ext cx="6492240" cy="4788025"/>
          </a:xfrm>
          <a:prstGeom prst="rect">
            <a:avLst/>
          </a:prstGeom>
          <a:noFill/>
        </p:spPr>
      </p:pic>
      <p:sp>
        <p:nvSpPr>
          <p:cNvPr id="12" name="Text Placeholder 3">
            <a:extLst>
              <a:ext uri="{FF2B5EF4-FFF2-40B4-BE49-F238E27FC236}">
                <a16:creationId xmlns:a16="http://schemas.microsoft.com/office/drawing/2014/main" id="{C18696D3-A424-444B-BFE5-FE1F58BE5333}"/>
              </a:ext>
            </a:extLst>
          </p:cNvPr>
          <p:cNvSpPr>
            <a:spLocks noGrp="1"/>
          </p:cNvSpPr>
          <p:nvPr>
            <p:ph type="body" sz="half" idx="2"/>
          </p:nvPr>
        </p:nvSpPr>
        <p:spPr>
          <a:xfrm>
            <a:off x="457200" y="2926080"/>
            <a:ext cx="3200400" cy="3379124"/>
          </a:xfrm>
        </p:spPr>
        <p:txBody>
          <a:bodyPr/>
          <a:lstStyle/>
          <a:p>
            <a:endParaRPr lang="en-US" dirty="0"/>
          </a:p>
          <a:p>
            <a:r>
              <a:rPr lang="en-US" dirty="0"/>
              <a:t>We talked about:</a:t>
            </a:r>
          </a:p>
          <a:p>
            <a:r>
              <a:rPr lang="en-US" dirty="0"/>
              <a:t>-The difference between adverse childhood experiences and toxic stress</a:t>
            </a:r>
          </a:p>
          <a:p>
            <a:r>
              <a:rPr lang="en-US" dirty="0"/>
              <a:t>-How and why the same experience is traumatic for some kids but not all</a:t>
            </a:r>
          </a:p>
          <a:p>
            <a:r>
              <a:rPr lang="en-US" dirty="0"/>
              <a:t>-What trauma reactions look like</a:t>
            </a:r>
          </a:p>
          <a:p>
            <a:r>
              <a:rPr lang="en-US" dirty="0"/>
              <a:t>-Why researchers have expanded the number and type of ACEs</a:t>
            </a:r>
          </a:p>
          <a:p>
            <a:r>
              <a:rPr lang="en-US" dirty="0"/>
              <a:t>-”Expanded ACEs”</a:t>
            </a:r>
          </a:p>
        </p:txBody>
      </p:sp>
    </p:spTree>
    <p:extLst>
      <p:ext uri="{BB962C8B-B14F-4D97-AF65-F5344CB8AC3E}">
        <p14:creationId xmlns:p14="http://schemas.microsoft.com/office/powerpoint/2010/main" val="161684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1D7A4-AADC-4D19-26D5-E7B162F6ABEC}"/>
              </a:ext>
            </a:extLst>
          </p:cNvPr>
          <p:cNvSpPr>
            <a:spLocks noGrp="1"/>
          </p:cNvSpPr>
          <p:nvPr>
            <p:ph type="title"/>
          </p:nvPr>
        </p:nvSpPr>
        <p:spPr/>
        <p:txBody>
          <a:bodyPr/>
          <a:lstStyle/>
          <a:p>
            <a:r>
              <a:rPr lang="en-US" dirty="0"/>
              <a:t>Disparities persist in Kansas</a:t>
            </a:r>
          </a:p>
        </p:txBody>
      </p:sp>
      <p:pic>
        <p:nvPicPr>
          <p:cNvPr id="4" name="Picture 3">
            <a:extLst>
              <a:ext uri="{FF2B5EF4-FFF2-40B4-BE49-F238E27FC236}">
                <a16:creationId xmlns:a16="http://schemas.microsoft.com/office/drawing/2014/main" id="{E31AB5FC-3344-B4E0-D641-8FF79F5A6D60}"/>
              </a:ext>
            </a:extLst>
          </p:cNvPr>
          <p:cNvPicPr>
            <a:picLocks noChangeAspect="1"/>
          </p:cNvPicPr>
          <p:nvPr/>
        </p:nvPicPr>
        <p:blipFill>
          <a:blip r:embed="rId3"/>
          <a:stretch>
            <a:fillRect/>
          </a:stretch>
        </p:blipFill>
        <p:spPr>
          <a:xfrm>
            <a:off x="457530" y="5306351"/>
            <a:ext cx="1875401" cy="642756"/>
          </a:xfrm>
          <a:prstGeom prst="rect">
            <a:avLst/>
          </a:prstGeom>
        </p:spPr>
      </p:pic>
      <p:pic>
        <p:nvPicPr>
          <p:cNvPr id="7" name="Content Placeholder 6" descr="Text&#10;&#10;Description automatically generated">
            <a:extLst>
              <a:ext uri="{FF2B5EF4-FFF2-40B4-BE49-F238E27FC236}">
                <a16:creationId xmlns:a16="http://schemas.microsoft.com/office/drawing/2014/main" id="{49F59466-F1F5-45E6-9D11-85A5AD21C9D0}"/>
              </a:ext>
            </a:extLst>
          </p:cNvPr>
          <p:cNvPicPr>
            <a:picLocks noGrp="1" noChangeAspect="1"/>
          </p:cNvPicPr>
          <p:nvPr>
            <p:ph idx="1"/>
          </p:nvPr>
        </p:nvPicPr>
        <p:blipFill>
          <a:blip r:embed="rId4"/>
          <a:stretch>
            <a:fillRect/>
          </a:stretch>
        </p:blipFill>
        <p:spPr>
          <a:xfrm>
            <a:off x="2197100" y="2150255"/>
            <a:ext cx="7797800" cy="2743200"/>
          </a:xfrm>
        </p:spPr>
      </p:pic>
    </p:spTree>
    <p:extLst>
      <p:ext uri="{BB962C8B-B14F-4D97-AF65-F5344CB8AC3E}">
        <p14:creationId xmlns:p14="http://schemas.microsoft.com/office/powerpoint/2010/main" val="139323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47F27D-24C8-96EC-8DD2-D924C62C4006}"/>
              </a:ext>
            </a:extLst>
          </p:cNvPr>
          <p:cNvSpPr>
            <a:spLocks noGrp="1"/>
          </p:cNvSpPr>
          <p:nvPr>
            <p:ph type="title"/>
          </p:nvPr>
        </p:nvSpPr>
        <p:spPr/>
        <p:txBody>
          <a:bodyPr>
            <a:normAutofit/>
          </a:bodyPr>
          <a:lstStyle/>
          <a:p>
            <a:r>
              <a:rPr lang="en-US" sz="4000" dirty="0"/>
              <a:t>How do RBTS and racism(s) impact the racially disparate rate of JJS involvement? What’s next?</a:t>
            </a:r>
          </a:p>
        </p:txBody>
      </p:sp>
      <p:sp>
        <p:nvSpPr>
          <p:cNvPr id="6" name="Content Placeholder 5">
            <a:extLst>
              <a:ext uri="{FF2B5EF4-FFF2-40B4-BE49-F238E27FC236}">
                <a16:creationId xmlns:a16="http://schemas.microsoft.com/office/drawing/2014/main" id="{AA21DBCE-FA7B-4BB7-1AB6-CA8533656A71}"/>
              </a:ext>
            </a:extLst>
          </p:cNvPr>
          <p:cNvSpPr>
            <a:spLocks noGrp="1"/>
          </p:cNvSpPr>
          <p:nvPr>
            <p:ph sz="half" idx="1"/>
          </p:nvPr>
        </p:nvSpPr>
        <p:spPr/>
        <p:txBody>
          <a:bodyPr>
            <a:normAutofit fontScale="25000" lnSpcReduction="20000"/>
          </a:bodyPr>
          <a:lstStyle/>
          <a:p>
            <a:pPr marL="0" indent="0">
              <a:lnSpc>
                <a:spcPct val="120000"/>
              </a:lnSpc>
              <a:buNone/>
            </a:pPr>
            <a:r>
              <a:rPr lang="en-US" sz="7200" dirty="0"/>
              <a:t>Theories explaining racial disparity in juvenile justice system involvement are basically of two types: differential offending; differential treatment.</a:t>
            </a:r>
          </a:p>
          <a:p>
            <a:pPr marL="0" indent="0">
              <a:lnSpc>
                <a:spcPct val="120000"/>
              </a:lnSpc>
              <a:buNone/>
            </a:pPr>
            <a:r>
              <a:rPr lang="en-US" sz="7200" dirty="0"/>
              <a:t>If we take a step back, we can think yet more deeply into the systems and interactions that shape, constrain, and direct our youth.</a:t>
            </a:r>
          </a:p>
          <a:p>
            <a:pPr marL="0" indent="0">
              <a:lnSpc>
                <a:spcPct val="120000"/>
              </a:lnSpc>
              <a:buNone/>
            </a:pPr>
            <a:r>
              <a:rPr lang="en-US" sz="7200" dirty="0"/>
              <a:t>This lens can remake the way that we think about and support living wages, schooling, access to healthy food, childcare, and medical care—and yes—the juvenile justice system.  </a:t>
            </a:r>
          </a:p>
          <a:p>
            <a:pPr marL="0" indent="0">
              <a:lnSpc>
                <a:spcPct val="120000"/>
              </a:lnSpc>
              <a:buNone/>
            </a:pPr>
            <a:r>
              <a:rPr lang="en-US" sz="7200" dirty="0"/>
              <a:t>This is just the beginning of the story.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lvl="5"/>
            <a:endParaRPr lang="en-US" dirty="0"/>
          </a:p>
          <a:p>
            <a:r>
              <a:rPr lang="en-US" dirty="0"/>
              <a:t>	</a:t>
            </a:r>
          </a:p>
        </p:txBody>
      </p:sp>
      <p:pic>
        <p:nvPicPr>
          <p:cNvPr id="2050" name="Picture 2" descr="Planning for Healthy Babies Program Overview | Georgia Medicaid">
            <a:extLst>
              <a:ext uri="{FF2B5EF4-FFF2-40B4-BE49-F238E27FC236}">
                <a16:creationId xmlns:a16="http://schemas.microsoft.com/office/drawing/2014/main" id="{927F335E-848D-BF85-9EF1-1FC40B15755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56963" y="2415251"/>
            <a:ext cx="4323245" cy="287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09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F577-0BBF-0D44-89CB-74496661266F}"/>
              </a:ext>
            </a:extLst>
          </p:cNvPr>
          <p:cNvSpPr>
            <a:spLocks noGrp="1"/>
          </p:cNvSpPr>
          <p:nvPr>
            <p:ph type="title"/>
          </p:nvPr>
        </p:nvSpPr>
        <p:spPr>
          <a:xfrm>
            <a:off x="457200" y="594359"/>
            <a:ext cx="3200400" cy="2286000"/>
          </a:xfrm>
        </p:spPr>
        <p:txBody>
          <a:bodyPr anchor="b">
            <a:normAutofit/>
          </a:bodyPr>
          <a:lstStyle/>
          <a:p>
            <a:r>
              <a:rPr lang="en-US" dirty="0">
                <a:latin typeface="+mn-lt"/>
              </a:rPr>
              <a:t>A snapshot of LGBTQ youth in Kansas</a:t>
            </a:r>
          </a:p>
        </p:txBody>
      </p:sp>
      <p:sp>
        <p:nvSpPr>
          <p:cNvPr id="10" name="Text Placeholder 3">
            <a:extLst>
              <a:ext uri="{FF2B5EF4-FFF2-40B4-BE49-F238E27FC236}">
                <a16:creationId xmlns:a16="http://schemas.microsoft.com/office/drawing/2014/main" id="{F930D44C-7C91-5907-7AA2-C777CB572912}"/>
              </a:ext>
            </a:extLst>
          </p:cNvPr>
          <p:cNvSpPr>
            <a:spLocks noGrp="1"/>
          </p:cNvSpPr>
          <p:nvPr>
            <p:ph type="body" sz="half" idx="2"/>
          </p:nvPr>
        </p:nvSpPr>
        <p:spPr>
          <a:xfrm>
            <a:off x="457200" y="2926080"/>
            <a:ext cx="3200400" cy="3379124"/>
          </a:xfrm>
        </p:spPr>
        <p:txBody>
          <a:bodyPr/>
          <a:lstStyle/>
          <a:p>
            <a:endParaRPr lang="en-US" dirty="0"/>
          </a:p>
          <a:p>
            <a:r>
              <a:rPr lang="en-US" dirty="0"/>
              <a:t>Kansas, a state of 2,935,000 people, has about 19,000 youth ages 13-17 who identify as LGBTQ.</a:t>
            </a:r>
          </a:p>
          <a:p>
            <a:r>
              <a:rPr lang="en-US" dirty="0"/>
              <a:t>The Trevor Project’s 2022 national survey of LGBTQ mental health breaks out data on these young Kansans.</a:t>
            </a:r>
          </a:p>
          <a:p>
            <a:r>
              <a:rPr lang="en-US" dirty="0"/>
              <a:t>As we’ll see, LGBTQ youth in Kansas struggle with discrimination and mental health challenges at a relatively high rate.</a:t>
            </a:r>
          </a:p>
        </p:txBody>
      </p:sp>
      <p:pic>
        <p:nvPicPr>
          <p:cNvPr id="7" name="Picture 6" descr="A picture containing diagram&#10;&#10;Description automatically generated">
            <a:extLst>
              <a:ext uri="{FF2B5EF4-FFF2-40B4-BE49-F238E27FC236}">
                <a16:creationId xmlns:a16="http://schemas.microsoft.com/office/drawing/2014/main" id="{15F295DB-4AD1-8CEC-8962-6E2E9F74EBAA}"/>
              </a:ext>
            </a:extLst>
          </p:cNvPr>
          <p:cNvPicPr>
            <a:picLocks noChangeAspect="1"/>
          </p:cNvPicPr>
          <p:nvPr/>
        </p:nvPicPr>
        <p:blipFill>
          <a:blip r:embed="rId3"/>
          <a:stretch>
            <a:fillRect/>
          </a:stretch>
        </p:blipFill>
        <p:spPr>
          <a:xfrm>
            <a:off x="4383905" y="761214"/>
            <a:ext cx="3317855" cy="4329731"/>
          </a:xfrm>
          <a:prstGeom prst="rect">
            <a:avLst/>
          </a:prstGeom>
        </p:spPr>
      </p:pic>
      <p:pic>
        <p:nvPicPr>
          <p:cNvPr id="9" name="Picture 8" descr="A picture containing text, person, people, crowd&#10;&#10;Description automatically generated">
            <a:extLst>
              <a:ext uri="{FF2B5EF4-FFF2-40B4-BE49-F238E27FC236}">
                <a16:creationId xmlns:a16="http://schemas.microsoft.com/office/drawing/2014/main" id="{5EF5BFE5-0017-F5A2-B705-63AD77E83153}"/>
              </a:ext>
            </a:extLst>
          </p:cNvPr>
          <p:cNvPicPr>
            <a:picLocks noChangeAspect="1"/>
          </p:cNvPicPr>
          <p:nvPr/>
        </p:nvPicPr>
        <p:blipFill>
          <a:blip r:embed="rId4"/>
          <a:stretch>
            <a:fillRect/>
          </a:stretch>
        </p:blipFill>
        <p:spPr>
          <a:xfrm>
            <a:off x="8133274" y="23247"/>
            <a:ext cx="3327056" cy="4329731"/>
          </a:xfrm>
          <a:prstGeom prst="rect">
            <a:avLst/>
          </a:prstGeom>
        </p:spPr>
      </p:pic>
      <p:pic>
        <p:nvPicPr>
          <p:cNvPr id="12" name="Picture 11" descr="A picture containing company name&#10;&#10;Description automatically generated">
            <a:extLst>
              <a:ext uri="{FF2B5EF4-FFF2-40B4-BE49-F238E27FC236}">
                <a16:creationId xmlns:a16="http://schemas.microsoft.com/office/drawing/2014/main" id="{868AE3FC-A777-D40A-E605-CCDB88813D92}"/>
              </a:ext>
            </a:extLst>
          </p:cNvPr>
          <p:cNvPicPr>
            <a:picLocks noChangeAspect="1"/>
          </p:cNvPicPr>
          <p:nvPr/>
        </p:nvPicPr>
        <p:blipFill>
          <a:blip r:embed="rId5"/>
          <a:stretch>
            <a:fillRect/>
          </a:stretch>
        </p:blipFill>
        <p:spPr>
          <a:xfrm>
            <a:off x="8686973" y="3874285"/>
            <a:ext cx="3200400" cy="2222500"/>
          </a:xfrm>
          <a:prstGeom prst="rect">
            <a:avLst/>
          </a:prstGeom>
        </p:spPr>
      </p:pic>
      <p:pic>
        <p:nvPicPr>
          <p:cNvPr id="13" name="Picture 12" descr="Table&#10;&#10;Description automatically generated">
            <a:extLst>
              <a:ext uri="{FF2B5EF4-FFF2-40B4-BE49-F238E27FC236}">
                <a16:creationId xmlns:a16="http://schemas.microsoft.com/office/drawing/2014/main" id="{2DF80627-234B-3833-C396-4332E3DFE797}"/>
              </a:ext>
            </a:extLst>
          </p:cNvPr>
          <p:cNvPicPr>
            <a:picLocks noChangeAspect="1"/>
          </p:cNvPicPr>
          <p:nvPr/>
        </p:nvPicPr>
        <p:blipFill>
          <a:blip r:embed="rId6"/>
          <a:stretch>
            <a:fillRect/>
          </a:stretch>
        </p:blipFill>
        <p:spPr>
          <a:xfrm>
            <a:off x="4244420" y="5487915"/>
            <a:ext cx="6042753" cy="1217741"/>
          </a:xfrm>
          <a:prstGeom prst="rect">
            <a:avLst/>
          </a:prstGeom>
        </p:spPr>
      </p:pic>
    </p:spTree>
    <p:extLst>
      <p:ext uri="{BB962C8B-B14F-4D97-AF65-F5344CB8AC3E}">
        <p14:creationId xmlns:p14="http://schemas.microsoft.com/office/powerpoint/2010/main" val="452967370"/>
      </p:ext>
    </p:extLst>
  </p:cSld>
  <p:clrMapOvr>
    <a:masterClrMapping/>
  </p:clrMapOvr>
</p:sld>
</file>

<file path=ppt/theme/theme1.xml><?xml version="1.0" encoding="utf-8"?>
<a:theme xmlns:a="http://schemas.openxmlformats.org/drawingml/2006/main" name="Retrospect">
  <a:themeElements>
    <a:clrScheme name="Custom 2">
      <a:dk1>
        <a:srgbClr val="000000"/>
      </a:dk1>
      <a:lt1>
        <a:srgbClr val="FFFFFF"/>
      </a:lt1>
      <a:dk2>
        <a:srgbClr val="637052"/>
      </a:dk2>
      <a:lt2>
        <a:srgbClr val="CCDDEA"/>
      </a:lt2>
      <a:accent1>
        <a:srgbClr val="E48312"/>
      </a:accent1>
      <a:accent2>
        <a:srgbClr val="004469"/>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template1" id="{589B1100-A0D5-584C-85A6-E4263ABCE7C2}" vid="{BF461808-B510-1849-9938-A20F58E6F538}"/>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65552</TotalTime>
  <Words>3551</Words>
  <Application>Microsoft Macintosh PowerPoint</Application>
  <PresentationFormat>Widescreen</PresentationFormat>
  <Paragraphs>237</Paragraphs>
  <Slides>34</Slides>
  <Notes>27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Roboto</vt:lpstr>
      <vt:lpstr>Univers LT W01_45 Light1475944</vt:lpstr>
      <vt:lpstr>Univers LT W01_65 Bold1475968</vt:lpstr>
      <vt:lpstr>Wingdings</vt:lpstr>
      <vt:lpstr>YouTube Sans</vt:lpstr>
      <vt:lpstr>Retrospect</vt:lpstr>
      <vt:lpstr>PowerPoint Presentation</vt:lpstr>
      <vt:lpstr>Agenda for today:  Systemic Considerations: A Trauma-Informed Approach to Child Welfare and Juvenile Justice</vt:lpstr>
      <vt:lpstr>Learning outcomes </vt:lpstr>
      <vt:lpstr>Part 1. Prior sessions recap and review</vt:lpstr>
      <vt:lpstr>Welcome, and welcome back!</vt:lpstr>
      <vt:lpstr>Recap: Adverse Childhood Experiences, toxic stress, and system involvement</vt:lpstr>
      <vt:lpstr>Disparities persist in Kansas</vt:lpstr>
      <vt:lpstr>How do RBTS and racism(s) impact the racially disparate rate of JJS involvement? What’s next?</vt:lpstr>
      <vt:lpstr>A snapshot of LGBTQ youth in Kansas</vt:lpstr>
      <vt:lpstr>Foster care system involvement can be a cause of toxic stress</vt:lpstr>
      <vt:lpstr>Placement instability is a bridge between systems</vt:lpstr>
      <vt:lpstr>Session #5 Quiz (pre-test)</vt:lpstr>
      <vt:lpstr>Part 2. Trauma-informed systems</vt:lpstr>
      <vt:lpstr>One million children, every year</vt:lpstr>
      <vt:lpstr>NCTSN Essential Elements of a Trauma-Informed Juvenile Justice System</vt:lpstr>
      <vt:lpstr>The North Star: safety</vt:lpstr>
      <vt:lpstr>Why is safety such an important factor?</vt:lpstr>
      <vt:lpstr>What does safety look like in practice?</vt:lpstr>
      <vt:lpstr>Example: the impact of placement instability</vt:lpstr>
      <vt:lpstr>Part 3. What are Positive Childhood Experiences?</vt:lpstr>
      <vt:lpstr>Positive Childhood Experiences</vt:lpstr>
      <vt:lpstr>Buffering ACEs</vt:lpstr>
      <vt:lpstr>The STRENGTH Framework for Child Welfare and Juvenile Justice</vt:lpstr>
      <vt:lpstr>Part 4. A snapshot of trauma-informed systems reform in Kansas</vt:lpstr>
      <vt:lpstr>S.B. 367</vt:lpstr>
      <vt:lpstr>Kansas Family First Prevention Services Act</vt:lpstr>
      <vt:lpstr>Crossover Youth Practice Model</vt:lpstr>
      <vt:lpstr>The CYPM Team in Kansas</vt:lpstr>
      <vt:lpstr>Part 5. What’s next?</vt:lpstr>
      <vt:lpstr>Coming up in Kansas and elsewhere</vt:lpstr>
      <vt:lpstr>Session #5 Quiz, Reprise</vt:lpstr>
      <vt:lpstr>Conclusion: what is the impact of child toxic stress on the juvenile justice system?</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Kelly Persyn</dc:creator>
  <cp:lastModifiedBy>Mary Kelly Persyn</cp:lastModifiedBy>
  <cp:revision>106</cp:revision>
  <cp:lastPrinted>2023-11-16T16:31:47Z</cp:lastPrinted>
  <dcterms:created xsi:type="dcterms:W3CDTF">2022-10-04T00:36:31Z</dcterms:created>
  <dcterms:modified xsi:type="dcterms:W3CDTF">2023-11-16T17:00:32Z</dcterms:modified>
</cp:coreProperties>
</file>